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34"/>
  </p:notesMasterIdLst>
  <p:sldIdLst>
    <p:sldId id="300" r:id="rId3"/>
    <p:sldId id="323" r:id="rId4"/>
    <p:sldId id="302" r:id="rId5"/>
    <p:sldId id="259" r:id="rId6"/>
    <p:sldId id="324" r:id="rId7"/>
    <p:sldId id="303" r:id="rId8"/>
    <p:sldId id="304" r:id="rId9"/>
    <p:sldId id="325" r:id="rId10"/>
    <p:sldId id="326" r:id="rId11"/>
    <p:sldId id="305" r:id="rId12"/>
    <p:sldId id="320" r:id="rId13"/>
    <p:sldId id="322" r:id="rId14"/>
    <p:sldId id="321" r:id="rId15"/>
    <p:sldId id="317" r:id="rId16"/>
    <p:sldId id="316" r:id="rId17"/>
    <p:sldId id="319" r:id="rId18"/>
    <p:sldId id="331" r:id="rId19"/>
    <p:sldId id="333" r:id="rId20"/>
    <p:sldId id="334" r:id="rId21"/>
    <p:sldId id="335" r:id="rId22"/>
    <p:sldId id="336" r:id="rId23"/>
    <p:sldId id="337" r:id="rId24"/>
    <p:sldId id="348" r:id="rId25"/>
    <p:sldId id="338" r:id="rId26"/>
    <p:sldId id="339" r:id="rId27"/>
    <p:sldId id="349" r:id="rId28"/>
    <p:sldId id="345" r:id="rId29"/>
    <p:sldId id="346" r:id="rId30"/>
    <p:sldId id="347" r:id="rId31"/>
    <p:sldId id="318" r:id="rId32"/>
    <p:sldId id="31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62675" autoAdjust="0"/>
  </p:normalViewPr>
  <p:slideViewPr>
    <p:cSldViewPr snapToGrid="0">
      <p:cViewPr varScale="1">
        <p:scale>
          <a:sx n="71" d="100"/>
          <a:sy n="71" d="100"/>
        </p:scale>
        <p:origin x="2076" y="72"/>
      </p:cViewPr>
      <p:guideLst/>
    </p:cSldViewPr>
  </p:slideViewPr>
  <p:outlineViewPr>
    <p:cViewPr>
      <p:scale>
        <a:sx n="33" d="100"/>
        <a:sy n="33" d="100"/>
      </p:scale>
      <p:origin x="0" y="-12738"/>
    </p:cViewPr>
  </p:outlineViewPr>
  <p:notesTextViewPr>
    <p:cViewPr>
      <p:scale>
        <a:sx n="3" d="2"/>
        <a:sy n="3" d="2"/>
      </p:scale>
      <p:origin x="0" y="0"/>
    </p:cViewPr>
  </p:notesTextViewPr>
  <p:sorterViewPr>
    <p:cViewPr>
      <p:scale>
        <a:sx n="100" d="100"/>
        <a:sy n="100" d="100"/>
      </p:scale>
      <p:origin x="0" y="-3354"/>
    </p:cViewPr>
  </p:sorterViewPr>
  <p:notesViewPr>
    <p:cSldViewPr snapToGrid="0">
      <p:cViewPr varScale="1">
        <p:scale>
          <a:sx n="64" d="100"/>
          <a:sy n="64" d="100"/>
        </p:scale>
        <p:origin x="3178"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11/13/2021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azure/databricks/data/data-sources/sql-databases#write-data-to-jdbc"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microsoft.com/azure/data-factory/monitor-using-azure-monitor"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s://docs.microsoft.com/azure/azure-monitor/insights/container-insights-overview" TargetMode="External"/><Relationship Id="rId5" Type="http://schemas.openxmlformats.org/officeDocument/2006/relationships/hyperlink" Target="https://docs.microsoft.com/azure/machine-learning/monitor-azure-machine-learning" TargetMode="External"/><Relationship Id="rId4" Type="http://schemas.openxmlformats.org/officeDocument/2006/relationships/hyperlink" Target="https://docs.microsoft.com/azure/architecture/databricks-monitoring/"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kern="1200" dirty="0">
                <a:solidFill>
                  <a:schemeClr val="tx1"/>
                </a:solidFill>
                <a:effectLst/>
                <a:latin typeface="Segoe UI" panose="020B0502040204020203" pitchFamily="34" charset="0"/>
                <a:ea typeface="+mn-ea"/>
                <a:cs typeface="Segoe UI" panose="020B0502040204020203" pitchFamily="34" charset="0"/>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kern="1200" dirty="0">
                <a:solidFill>
                  <a:schemeClr val="tx1"/>
                </a:solidFill>
                <a:effectLst/>
                <a:latin typeface="Segoe UI" panose="020B0502040204020203" pitchFamily="34" charset="0"/>
                <a:ea typeface="+mn-ea"/>
                <a:cs typeface="Segoe UI" panose="020B0502040204020203" pitchFamily="34" charset="0"/>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kern="1200" dirty="0">
                <a:solidFill>
                  <a:schemeClr val="tx1"/>
                </a:solidFill>
                <a:effectLst/>
                <a:latin typeface="Segoe UI" panose="020B0502040204020203" pitchFamily="34" charset="0"/>
                <a:ea typeface="+mn-ea"/>
                <a:cs typeface="Segoe UI" panose="020B0502040204020203" pitchFamily="34" charset="0"/>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kern="1200" dirty="0">
                <a:solidFill>
                  <a:schemeClr val="tx1"/>
                </a:solidFill>
                <a:effectLst/>
                <a:latin typeface="Segoe UI" panose="020B0502040204020203" pitchFamily="34" charset="0"/>
                <a:ea typeface="+mn-ea"/>
                <a:cs typeface="Segoe UI" panose="020B0502040204020203" pitchFamily="34" charset="0"/>
              </a:rPr>
              <a:t>© 2017 Microsoft Corporation. All rights reserved.</a:t>
            </a:r>
          </a:p>
          <a:p>
            <a:r>
              <a:rPr lang="en-US" sz="950" kern="1200" dirty="0">
                <a:solidFill>
                  <a:schemeClr val="tx1"/>
                </a:solidFill>
                <a:effectLst/>
                <a:latin typeface="Segoe UI" panose="020B0502040204020203" pitchFamily="34" charset="0"/>
                <a:ea typeface="+mn-ea"/>
                <a:cs typeface="Segoe UI" panose="020B0502040204020203" pitchFamily="34" charset="0"/>
              </a:rPr>
              <a:t>Microsoft and the trademarks listed at </a:t>
            </a:r>
            <a:r>
              <a:rPr lang="en-US" sz="950" u="sng" kern="1200" dirty="0">
                <a:solidFill>
                  <a:schemeClr val="tx1"/>
                </a:solidFill>
                <a:effectLst/>
                <a:latin typeface="Segoe UI" panose="020B0502040204020203" pitchFamily="34" charset="0"/>
                <a:ea typeface="+mn-ea"/>
                <a:cs typeface="Segoe UI" panose="020B0502040204020203" pitchFamily="34" charset="0"/>
                <a:hlinkClick r:id="rId3"/>
              </a:rPr>
              <a:t>https://www.microsoft.com/en-us/legal/intellectualproperty/Trademarks/Usage/General.aspx</a:t>
            </a:r>
            <a:r>
              <a:rPr lang="en-US" sz="950" kern="1200" dirty="0">
                <a:solidFill>
                  <a:schemeClr val="tx1"/>
                </a:solidFill>
                <a:effectLst/>
                <a:latin typeface="Segoe UI" panose="020B0502040204020203" pitchFamily="34" charset="0"/>
                <a:ea typeface="+mn-ea"/>
                <a:cs typeface="Segoe UI" panose="020B0502040204020203" pitchFamily="34" charset="0"/>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typical architecture for this type of scenario, from which you can draw inspiration from.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a:p>
        </p:txBody>
      </p:sp>
    </p:spTree>
    <p:extLst>
      <p:ext uri="{BB962C8B-B14F-4D97-AF65-F5344CB8AC3E}">
        <p14:creationId xmlns:p14="http://schemas.microsoft.com/office/powerpoint/2010/main" val="126740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a:p>
        </p:txBody>
      </p:sp>
    </p:spTree>
    <p:extLst>
      <p:ext uri="{BB962C8B-B14F-4D97-AF65-F5344CB8AC3E}">
        <p14:creationId xmlns:p14="http://schemas.microsoft.com/office/powerpoint/2010/main" val="322974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a:p>
        </p:txBody>
      </p:sp>
    </p:spTree>
    <p:extLst>
      <p:ext uri="{BB962C8B-B14F-4D97-AF65-F5344CB8AC3E}">
        <p14:creationId xmlns:p14="http://schemas.microsoft.com/office/powerpoint/2010/main" val="25190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a:p>
        </p:txBody>
      </p:sp>
    </p:spTree>
    <p:extLst>
      <p:ext uri="{BB962C8B-B14F-4D97-AF65-F5344CB8AC3E}">
        <p14:creationId xmlns:p14="http://schemas.microsoft.com/office/powerpoint/2010/main" val="157928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Jack Tradewinds, CIO of Margie's Travel</a:t>
            </a:r>
          </a:p>
          <a:p>
            <a:pPr marL="171450" indent="-171450">
              <a:buFont typeface="Arial" panose="020B0604020202020204" pitchFamily="34" charset="0"/>
              <a:buChar char="•"/>
            </a:pPr>
            <a:r>
              <a:rPr lang="en-US" dirty="0"/>
              <a:t>The primary audience is business decision-makers and technology, decision makers. </a:t>
            </a:r>
          </a:p>
          <a:p>
            <a:pPr marL="171450" indent="-171450">
              <a:buFont typeface="Arial" panose="020B0604020202020204" pitchFamily="34" charset="0"/>
              <a:buChar char="•"/>
            </a:pPr>
            <a:r>
              <a:rPr lang="en-US" dirty="0"/>
              <a:t>Usually, we talk to the Infrastructure Managers who report to the CIOs or application sponsors (like a VP LOB, CMO) or to those that represent the Business Unit IT or developers that report 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a:p>
        </p:txBody>
      </p:sp>
    </p:spTree>
    <p:extLst>
      <p:ext uri="{BB962C8B-B14F-4D97-AF65-F5344CB8AC3E}">
        <p14:creationId xmlns:p14="http://schemas.microsoft.com/office/powerpoint/2010/main" val="64767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 high level:</a:t>
            </a:r>
          </a:p>
          <a:p>
            <a:pPr marL="171450" indent="-171450">
              <a:buFont typeface="Arial" panose="020B0604020202020204" pitchFamily="34" charset="0"/>
              <a:buChar char="•"/>
            </a:pPr>
            <a:r>
              <a:rPr lang="en-US" dirty="0"/>
              <a:t>Historical data being copied into Azure blob storage utilizing Azure Data Factory</a:t>
            </a:r>
          </a:p>
          <a:p>
            <a:pPr marL="171450" indent="-171450">
              <a:buFont typeface="Arial" panose="020B0604020202020204" pitchFamily="34" charset="0"/>
              <a:buChar char="•"/>
            </a:pPr>
            <a:r>
              <a:rPr lang="en-US" dirty="0"/>
              <a:t>Historical data explored and prepared using Spark SQL on Azure Databricks</a:t>
            </a:r>
          </a:p>
          <a:p>
            <a:pPr marL="171450" indent="-171450">
              <a:buFont typeface="Arial" panose="020B0604020202020204" pitchFamily="34" charset="0"/>
              <a:buChar char="•"/>
            </a:pPr>
            <a:r>
              <a:rPr lang="en-US" dirty="0"/>
              <a:t>Azure Databricks ML model created and operationalized into a published Predictive Web Service for the web app to query</a:t>
            </a:r>
          </a:p>
          <a:p>
            <a:pPr marL="171450" indent="-171450">
              <a:buFont typeface="Arial" panose="020B0604020202020204" pitchFamily="34" charset="0"/>
              <a:buChar char="•"/>
            </a:pPr>
            <a:r>
              <a:rPr lang="en-US" dirty="0"/>
              <a:t>Batch ML scoring handled via Azure Data Factory. Data written back to blob storage, for querying via Spark SQL. Data also written to Azure SQL Database for access from Power BI</a:t>
            </a:r>
          </a:p>
          <a:p>
            <a:pPr marL="171450" indent="-171450">
              <a:buFont typeface="Arial" panose="020B0604020202020204" pitchFamily="34" charset="0"/>
              <a:buChar char="•"/>
            </a:pPr>
            <a:r>
              <a:rPr lang="en-US" dirty="0"/>
              <a:t>Map visualizations are provided via an embedded Power BI report</a:t>
            </a:r>
          </a:p>
          <a:p>
            <a:pPr marL="171450" indent="-171450">
              <a:buFont typeface="Arial" panose="020B0604020202020204" pitchFamily="34" charset="0"/>
              <a:buChar char="•"/>
            </a:pPr>
            <a:r>
              <a:rPr lang="en-US" dirty="0"/>
              <a:t>Weather forecast data is provided through a third-party API, such as </a:t>
            </a:r>
            <a:r>
              <a:rPr lang="en-US" dirty="0" err="1"/>
              <a:t>OpenWeather</a:t>
            </a:r>
            <a:r>
              <a:rPr lang="en-US" dirty="0"/>
              <a:t>.</a:t>
            </a:r>
          </a:p>
          <a:p>
            <a:pPr marL="171450" indent="-171450">
              <a:buFont typeface="Arial" panose="020B0604020202020204" pitchFamily="34" charset="0"/>
              <a:buChar char="•"/>
            </a:pPr>
            <a:r>
              <a:rPr lang="en-US" b="0" i="0" dirty="0">
                <a:solidFill>
                  <a:srgbClr val="000000"/>
                </a:solidFill>
                <a:effectLst/>
                <a:latin typeface="Segoe UI" panose="020B0502040204020203" pitchFamily="34" charset="0"/>
              </a:rPr>
              <a:t>Batch-scored predictions are stored in Azure SQL Database, which operates as the serving layer for Power BI reports.</a:t>
            </a:r>
          </a:p>
          <a:p>
            <a:pPr marL="171450" indent="-171450">
              <a:buFont typeface="Arial" panose="020B0604020202020204" pitchFamily="34" charset="0"/>
              <a:buChar char="•"/>
            </a:pPr>
            <a:r>
              <a:rPr lang="en-US" b="0" i="0" dirty="0">
                <a:solidFill>
                  <a:srgbClr val="000000"/>
                </a:solidFill>
                <a:effectLst/>
                <a:latin typeface="Segoe UI" panose="020B0502040204020203" pitchFamily="34" charset="0"/>
              </a:rPr>
              <a:t>Azure Key Vault is used as a secret store to centrally manage and securely provide access to secrets, such as connection strings and application keys, to Azure Databricks notebooks and other services, such as Azure Data Factory and the Web App.</a:t>
            </a:r>
          </a:p>
          <a:p>
            <a:pPr marL="171450" indent="-171450">
              <a:buFont typeface="Arial" panose="020B0604020202020204" pitchFamily="34" charset="0"/>
              <a:buChar char="•"/>
            </a:pPr>
            <a:r>
              <a:rPr lang="en-US" b="0" i="0" dirty="0">
                <a:solidFill>
                  <a:srgbClr val="000000"/>
                </a:solidFill>
                <a:effectLst/>
                <a:latin typeface="Segoe UI" panose="020B0502040204020203" pitchFamily="34" charset="0"/>
              </a:rPr>
              <a:t>Azure Monitor provides centralized monitoring and logging of all Azure components of the solution.</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a:p>
        </p:txBody>
      </p:sp>
    </p:spTree>
    <p:extLst>
      <p:ext uri="{BB962C8B-B14F-4D97-AF65-F5344CB8AC3E}">
        <p14:creationId xmlns:p14="http://schemas.microsoft.com/office/powerpoint/2010/main" val="4179281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recommend that MT get their historical data into Azure? </a:t>
            </a:r>
            <a:r>
              <a:rPr lang="en-US" b="1" i="1" dirty="0">
                <a:solidFill>
                  <a:srgbClr val="0E101A"/>
                </a:solidFill>
                <a:effectLst/>
              </a:rPr>
              <a:t>What services would you suggest, and what specific steps would they need to take to prepare and transfer the data? Where would the loaded data land?</a:t>
            </a:r>
            <a:endParaRPr lang="en-US" sz="1000" b="1" i="1" dirty="0"/>
          </a:p>
          <a:p>
            <a:endParaRPr lang="en-US" dirty="0"/>
          </a:p>
          <a:p>
            <a:pPr marL="171450" indent="-171450">
              <a:buFont typeface="Arial" panose="020B0604020202020204" pitchFamily="34" charset="0"/>
              <a:buChar char="•"/>
            </a:pPr>
            <a:r>
              <a:rPr lang="en-US" dirty="0"/>
              <a:t>Loading historical flight and weather data from their on-premises data store into Azure should be performed using Azure Data Factory (ADF). </a:t>
            </a:r>
          </a:p>
          <a:p>
            <a:pPr marL="171450" indent="-171450">
              <a:buFont typeface="Arial" panose="020B0604020202020204" pitchFamily="34" charset="0"/>
              <a:buChar char="•"/>
            </a:pPr>
            <a:r>
              <a:rPr lang="en-US" dirty="0"/>
              <a:t>Use a continuous pipeline containing a copy activity configured to copy time partitioned source data into Azure</a:t>
            </a:r>
          </a:p>
          <a:p>
            <a:pPr marL="171450" indent="-171450">
              <a:buFont typeface="Arial" panose="020B0604020202020204" pitchFamily="34" charset="0"/>
              <a:buChar char="•"/>
            </a:pPr>
            <a:r>
              <a:rPr lang="en-US" dirty="0"/>
              <a:t>Scheduled job will copy all historical files into Azure storage, as well as ingest any future data</a:t>
            </a:r>
          </a:p>
          <a:p>
            <a:pPr marL="171450" indent="-171450">
              <a:buFont typeface="Arial" panose="020B0604020202020204" pitchFamily="34" charset="0"/>
              <a:buChar char="•"/>
            </a:pPr>
            <a:r>
              <a:rPr lang="en-US" dirty="0"/>
              <a:t>Because their historical data is stored on-premises, MT would need to install and configure an Azure Data Factory Integration Runtime (formerly known as a Data Management Gateway). Once in place, this would allow ADF to copy data from their local data store to a container in blob storage. </a:t>
            </a:r>
          </a:p>
          <a:p>
            <a:pPr marL="171450" indent="-171450">
              <a:buFont typeface="Arial" panose="020B0604020202020204" pitchFamily="34" charset="0"/>
              <a:buChar char="•"/>
            </a:pPr>
            <a:r>
              <a:rPr lang="en-US" dirty="0"/>
              <a:t>Their pipeline would be configured to run monthly, as that is the frequency at which new data is received, and this would still allow for all their historical data to be copied without delay.</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a:p>
        </p:txBody>
      </p:sp>
    </p:spTree>
    <p:extLst>
      <p:ext uri="{BB962C8B-B14F-4D97-AF65-F5344CB8AC3E}">
        <p14:creationId xmlns:p14="http://schemas.microsoft.com/office/powerpoint/2010/main" val="411583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service would you recommend MT capitalize on to explore the flat files they get from the United States Department of Transportation (USDOT) using SQL?</a:t>
            </a:r>
            <a:endParaRPr lang="en-US" sz="1000" b="1" i="1" dirty="0"/>
          </a:p>
          <a:p>
            <a:endParaRPr lang="en-US" dirty="0"/>
          </a:p>
          <a:p>
            <a:r>
              <a:rPr lang="en-US" dirty="0"/>
              <a:t>MT could use Azure Databricks to prepare their data using SQL using Spark SQL to query files that live on any number of data sources such as Azure Blob Storage.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specific configuration would you use? What components of Azure Databricks would you use to allow MT analysts to query and prep the data? How would they author and execute these data prep tasks? </a:t>
            </a:r>
            <a:endParaRPr lang="en-US" sz="1200" b="1" dirty="0">
              <a:solidFill>
                <a:schemeClr val="tx1"/>
              </a:solidFill>
              <a:latin typeface="Segoe UI Semilight" panose="020B0402040204020203" pitchFamily="34" charset="0"/>
              <a:cs typeface="Segoe UI Semilight" panose="020B0402040204020203" pitchFamily="34" charset="0"/>
            </a:endParaRPr>
          </a:p>
          <a:p>
            <a:endParaRPr lang="en-US" dirty="0"/>
          </a:p>
          <a:p>
            <a:r>
              <a:rPr lang="en-US" sz="1200" b="0" kern="1200" dirty="0">
                <a:solidFill>
                  <a:schemeClr val="tx1"/>
                </a:solidFill>
                <a:effectLst/>
                <a:latin typeface="+mn-lt"/>
                <a:ea typeface="+mn-ea"/>
                <a:cs typeface="+mn-cs"/>
              </a:rPr>
              <a:t>They should use Spark SQL within Databricks notebooks. This gives them a simple, interactive interface that allows them to use programming languages such as Python, Scala, and R to prepare their data and train their data models. When a notebook is created, or an existing one is opened, they would need to attach it to a cluster. This provides them with a kernel that gives them a preset </a:t>
            </a:r>
            <a:r>
              <a:rPr lang="en-US" sz="1200" b="0" kern="1200" dirty="0" err="1">
                <a:solidFill>
                  <a:schemeClr val="tx1"/>
                </a:solidFill>
                <a:effectLst/>
                <a:latin typeface="+mn-lt"/>
                <a:ea typeface="+mn-ea"/>
                <a:cs typeface="+mn-cs"/>
              </a:rPr>
              <a:t>sqlContext</a:t>
            </a:r>
            <a:r>
              <a:rPr lang="en-US" sz="1200" b="0" kern="1200" dirty="0">
                <a:solidFill>
                  <a:schemeClr val="tx1"/>
                </a:solidFill>
                <a:effectLst/>
                <a:latin typeface="+mn-lt"/>
                <a:ea typeface="+mn-ea"/>
                <a:cs typeface="+mn-cs"/>
              </a:rPr>
              <a:t> that can be used to run Hive queries using Spark SQL syntax on the data, which allows them to leverage their existing SQL skills. They would need to create the appropriate external tables atop the flight delay files available in HDFS, which reads from the Azure Storage account attached to their Azure Databricks instance.</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a:p>
        </p:txBody>
      </p:sp>
    </p:spTree>
    <p:extLst>
      <p:ext uri="{BB962C8B-B14F-4D97-AF65-F5344CB8AC3E}">
        <p14:creationId xmlns:p14="http://schemas.microsoft.com/office/powerpoint/2010/main" val="4148273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technology would you recommend that MT use for implementing their machine learning model?</a:t>
            </a:r>
            <a:endParaRPr lang="en-US" sz="1000" b="1" i="1" dirty="0"/>
          </a:p>
          <a:p>
            <a:endParaRPr lang="en-US" dirty="0"/>
          </a:p>
          <a:p>
            <a:r>
              <a:rPr lang="en-US" sz="1200" b="0" kern="1200" dirty="0">
                <a:solidFill>
                  <a:schemeClr val="tx1"/>
                </a:solidFill>
                <a:effectLst/>
                <a:latin typeface="+mn-lt"/>
                <a:ea typeface="+mn-ea"/>
                <a:cs typeface="+mn-cs"/>
              </a:rPr>
              <a:t>The model will first be built and trained within an Azure Databricks notebook. The data scientists can use the programming language of their choice (Python, Scala, R, etc.) as well as Spark SQL to </a:t>
            </a:r>
            <a:r>
              <a:rPr lang="en-US" sz="1200" b="0" kern="1200" dirty="0" err="1">
                <a:solidFill>
                  <a:schemeClr val="tx1"/>
                </a:solidFill>
                <a:effectLst/>
                <a:latin typeface="+mn-lt"/>
                <a:ea typeface="+mn-ea"/>
                <a:cs typeface="+mn-cs"/>
              </a:rPr>
              <a:t>featurize</a:t>
            </a:r>
            <a:r>
              <a:rPr lang="en-US" sz="1200" b="0" kern="1200" dirty="0">
                <a:solidFill>
                  <a:schemeClr val="tx1"/>
                </a:solidFill>
                <a:effectLst/>
                <a:latin typeface="+mn-lt"/>
                <a:ea typeface="+mn-ea"/>
                <a:cs typeface="+mn-cs"/>
              </a:rPr>
              <a:t> and fit the data into the chosen machine learning algorithm. Machine learning libraries such as Spark </a:t>
            </a:r>
            <a:r>
              <a:rPr lang="en-US" sz="1200" b="0" kern="1200" dirty="0" err="1">
                <a:solidFill>
                  <a:schemeClr val="tx1"/>
                </a:solidFill>
                <a:effectLst/>
                <a:latin typeface="+mn-lt"/>
                <a:ea typeface="+mn-ea"/>
                <a:cs typeface="+mn-cs"/>
              </a:rPr>
              <a:t>MLlib</a:t>
            </a:r>
            <a:r>
              <a:rPr lang="en-US" sz="1200" b="0" kern="1200" dirty="0">
                <a:solidFill>
                  <a:schemeClr val="tx1"/>
                </a:solidFill>
                <a:effectLst/>
                <a:latin typeface="+mn-lt"/>
                <a:ea typeface="+mn-ea"/>
                <a:cs typeface="+mn-cs"/>
              </a:rPr>
              <a:t> or </a:t>
            </a:r>
            <a:r>
              <a:rPr lang="en-US" sz="1200" b="0" kern="1200" dirty="0" err="1">
                <a:solidFill>
                  <a:schemeClr val="tx1"/>
                </a:solidFill>
                <a:effectLst/>
                <a:latin typeface="+mn-lt"/>
                <a:ea typeface="+mn-ea"/>
                <a:cs typeface="+mn-cs"/>
              </a:rPr>
              <a:t>SciKit</a:t>
            </a:r>
            <a:r>
              <a:rPr lang="en-US" sz="1200" b="0" kern="1200" dirty="0">
                <a:solidFill>
                  <a:schemeClr val="tx1"/>
                </a:solidFill>
                <a:effectLst/>
                <a:latin typeface="+mn-lt"/>
                <a:ea typeface="+mn-ea"/>
                <a:cs typeface="+mn-cs"/>
              </a:rPr>
              <a:t>-Learn can be used within the notebook to simplify things. Once the model is trained and tested with a sufficient amount of historical data, then the model can be exported for deployment to a web service. The model can also be continued to be used within Azure Databricks for batch scoring.</a:t>
            </a:r>
          </a:p>
          <a:p>
            <a:endParaRPr lang="en-US" dirty="0"/>
          </a:p>
          <a:p>
            <a:r>
              <a:rPr lang="en-US" b="1" i="1" dirty="0">
                <a:solidFill>
                  <a:srgbClr val="0E101A"/>
                </a:solidFill>
                <a:effectLst/>
              </a:rPr>
              <a:t>How would you guide MT to load data so the machine learning model can process it?</a:t>
            </a:r>
          </a:p>
          <a:p>
            <a:endParaRPr lang="en-US" b="1" dirty="0"/>
          </a:p>
          <a:p>
            <a:r>
              <a:rPr lang="en-US" sz="1200" b="0" kern="1200" dirty="0">
                <a:solidFill>
                  <a:schemeClr val="tx1"/>
                </a:solidFill>
                <a:effectLst/>
                <a:latin typeface="+mn-lt"/>
                <a:ea typeface="+mn-ea"/>
                <a:cs typeface="+mn-cs"/>
              </a:rPr>
              <a:t>The data used for training could be uploaded directly to Azure Databricks, creating a new table with the data stored in DBFS (Databricks File System). Then the data can be accessed from this persistent global table using Spark SQL syntax or </a:t>
            </a:r>
            <a:r>
              <a:rPr lang="en-US" sz="1200" b="0" kern="1200" dirty="0" err="1">
                <a:solidFill>
                  <a:schemeClr val="tx1"/>
                </a:solidFill>
                <a:effectLst/>
                <a:latin typeface="+mn-lt"/>
                <a:ea typeface="+mn-ea"/>
                <a:cs typeface="+mn-cs"/>
              </a:rPr>
              <a:t>DataFrames</a:t>
            </a:r>
            <a:r>
              <a:rPr lang="en-US" sz="1200" b="0" kern="1200" dirty="0">
                <a:solidFill>
                  <a:schemeClr val="tx1"/>
                </a:solidFill>
                <a:effectLst/>
                <a:latin typeface="+mn-lt"/>
                <a:ea typeface="+mn-ea"/>
                <a:cs typeface="+mn-cs"/>
              </a:rPr>
              <a:t>. Alternately, if they need to train the model with a considerable amount of data, the data can be stored in Azure Storage, then the Storage account can be mounted to an Azure Databricks cluster. From that point, the data can be accessed using the </a:t>
            </a:r>
            <a:r>
              <a:rPr lang="en-US" sz="1200" b="0" kern="1200" dirty="0" err="1">
                <a:solidFill>
                  <a:schemeClr val="tx1"/>
                </a:solidFill>
                <a:effectLst/>
                <a:latin typeface="+mn-lt"/>
                <a:ea typeface="+mn-ea"/>
                <a:cs typeface="+mn-cs"/>
              </a:rPr>
              <a:t>wasb</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wasbs</a:t>
            </a:r>
            <a:r>
              <a:rPr lang="en-US" sz="1200" b="0" kern="1200" dirty="0">
                <a:solidFill>
                  <a:schemeClr val="tx1"/>
                </a:solidFill>
                <a:effectLst/>
                <a:latin typeface="+mn-lt"/>
                <a:ea typeface="+mn-ea"/>
                <a:cs typeface="+mn-cs"/>
              </a:rPr>
              <a:t> path and loaded into a </a:t>
            </a:r>
            <a:r>
              <a:rPr lang="en-US" sz="1200" b="0" kern="1200" dirty="0" err="1">
                <a:solidFill>
                  <a:schemeClr val="tx1"/>
                </a:solidFill>
                <a:effectLst/>
                <a:latin typeface="+mn-lt"/>
                <a:ea typeface="+mn-ea"/>
                <a:cs typeface="+mn-cs"/>
              </a:rPr>
              <a:t>DataFrame</a:t>
            </a:r>
            <a:r>
              <a:rPr lang="en-US" sz="1200" b="0" kern="1200" dirty="0">
                <a:solidFill>
                  <a:schemeClr val="tx1"/>
                </a:solidFill>
                <a:effectLst/>
                <a:latin typeface="+mn-lt"/>
                <a:ea typeface="+mn-ea"/>
                <a:cs typeface="+mn-cs"/>
              </a:rPr>
              <a:t>. Alternately, the data can be persisted into a global table so that it can be easily accessed using Spark SQL syntax and across cluster sessions.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0E101A"/>
                </a:solidFill>
                <a:effectLst/>
              </a:rPr>
              <a:t>What category of machine learning algorithm would you recommend to MT for use in constructing their model? For this scenario, your options are clustering, regression, or two-class classification. Why?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Given that MT only wants a binary prediction of flight delayed or flight not delayed, they should proceed with a two-class classification algorithm, such as logistic regression.</a:t>
            </a: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a:p>
        </p:txBody>
      </p:sp>
    </p:spTree>
    <p:extLst>
      <p:ext uri="{BB962C8B-B14F-4D97-AF65-F5344CB8AC3E}">
        <p14:creationId xmlns:p14="http://schemas.microsoft.com/office/powerpoint/2010/main" val="3761788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attributes of the flight and weather data do you think MT should use in predicting flight delays? How would you recommend that MT identify the columns that provide the most predictive value in determining if a flight will be delayed? Be specific on the particular modules or libraries they could use and how they would apply them against the data.</a:t>
            </a:r>
            <a:endParaRPr lang="en-US" sz="10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There are multiple approaches MT could use to perform feature selection and to identify the data attributes that are the most helpful in accurately predicting a delay. </a:t>
            </a:r>
            <a:endParaRPr lang="en-US" dirty="0"/>
          </a:p>
          <a:p>
            <a:pPr marL="171450" indent="-171450">
              <a:buFont typeface="Arial" panose="020B0604020202020204" pitchFamily="34" charset="0"/>
              <a:buChar char="•"/>
            </a:pPr>
            <a:r>
              <a:rPr lang="en-US" dirty="0"/>
              <a:t>Start with any domain knowledge they have—this would likely point in the direction of the flight attribute’s airline, departure airport, destination airport, and time of day, as well as the weather attribute’s wind speed, temperature, and precipitation conditions. </a:t>
            </a:r>
          </a:p>
          <a:p>
            <a:pPr marL="171450" indent="-171450">
              <a:buFont typeface="Arial" panose="020B0604020202020204" pitchFamily="34" charset="0"/>
              <a:buChar char="•"/>
            </a:pPr>
            <a:r>
              <a:rPr lang="en-US" dirty="0"/>
              <a:t>Additionally, they should identify and remove fields that do not add value (for example, because they are mostly empty or only have a constant value). </a:t>
            </a:r>
          </a:p>
          <a:p>
            <a:pPr marL="171450" indent="-171450">
              <a:buFont typeface="Arial" panose="020B0604020202020204" pitchFamily="34" charset="0"/>
              <a:buChar char="•"/>
            </a:pPr>
            <a:r>
              <a:rPr lang="en-US" dirty="0"/>
              <a:t>Construct a preliminary model and validate how it performs against the training data. </a:t>
            </a:r>
          </a:p>
          <a:p>
            <a:pPr marL="171450" indent="-171450">
              <a:buFont typeface="Arial" panose="020B0604020202020204" pitchFamily="34" charset="0"/>
              <a:buChar char="•"/>
            </a:pPr>
            <a:r>
              <a:rPr lang="en-US" dirty="0"/>
              <a:t>In additional passes, they might choose to use one or more binary evaluation metrics to score the model's effectiveness.</a:t>
            </a: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a:p>
        </p:txBody>
      </p:sp>
    </p:spTree>
    <p:extLst>
      <p:ext uri="{BB962C8B-B14F-4D97-AF65-F5344CB8AC3E}">
        <p14:creationId xmlns:p14="http://schemas.microsoft.com/office/powerpoint/2010/main" val="72998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a:t>
            </a:r>
            <a:r>
              <a:rPr lang="en-US" sz="1200" b="0" i="0" u="none" strike="noStrike" kern="1200" baseline="0" dirty="0" err="1">
                <a:solidFill>
                  <a:schemeClr val="tx1"/>
                </a:solidFill>
                <a:latin typeface="+mn-lt"/>
                <a:ea typeface="+mn-ea"/>
                <a:cs typeface="+mn-cs"/>
              </a:rPr>
              <a:t>etc</a:t>
            </a:r>
            <a:r>
              <a:rPr lang="en-US" sz="1200" b="0" i="0" u="none" strike="noStrike" kern="1200" baseline="0" dirty="0">
                <a:solidFill>
                  <a:schemeClr val="tx1"/>
                </a:solidFill>
                <a:latin typeface="+mn-lt"/>
                <a:ea typeface="+mn-ea"/>
                <a:cs typeface="+mn-cs"/>
              </a:rPr>
              <a:t>…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Some of the data may need a little touching up: columns need to be removed, data types need to be changed. How would these steps be applied in your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r>
              <a:rPr lang="en-US" sz="1200" b="0" kern="1200" dirty="0">
                <a:solidFill>
                  <a:schemeClr val="tx1"/>
                </a:solidFill>
                <a:effectLst/>
                <a:latin typeface="+mn-lt"/>
                <a:ea typeface="+mn-ea"/>
                <a:cs typeface="+mn-cs"/>
              </a:rPr>
              <a:t>Data munging can be best accomplished using R or Python, languages familiar to data scientists and developers. These languages provide powerful data transformation capabilities and allow for flexibility in how data cleanup occurs while reducing ML models' overall complexity. These steps should be performed before featurization. You can use a Spark Pipeline to organize your data transformation steps in order.</a:t>
            </a:r>
          </a:p>
          <a:p>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recommend MT measure the success of their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tx1"/>
              </a:solidFill>
              <a:latin typeface="Segoe UI Semilight" panose="020B0402040204020203" pitchFamily="34" charset="0"/>
              <a:cs typeface="Segoe UI Semilight" panose="020B0402040204020203" pitchFamily="34" charset="0"/>
            </a:endParaRPr>
          </a:p>
          <a:p>
            <a:r>
              <a:rPr lang="en-US" sz="1200" b="0" kern="1200" dirty="0">
                <a:solidFill>
                  <a:schemeClr val="tx1"/>
                </a:solidFill>
                <a:effectLst/>
                <a:latin typeface="+mn-lt"/>
                <a:ea typeface="+mn-ea"/>
                <a:cs typeface="+mn-cs"/>
              </a:rPr>
              <a:t>For a classification model, they should measure the success of their model against a data set whereby a large portion of the data is used for training purposes, but a smaller set is reserved as examples that will be used to "test" the model to see how it performs against a known outcome. The output of the prediction, as well as the "correct" output, is passed to the one or more binary evaluation metrics which provide scores such as those from the Confusion Matrix, part of the </a:t>
            </a:r>
            <a:r>
              <a:rPr lang="en-US" sz="1200" b="0" kern="1200" dirty="0" err="1">
                <a:solidFill>
                  <a:schemeClr val="tx1"/>
                </a:solidFill>
                <a:effectLst/>
                <a:latin typeface="+mn-lt"/>
                <a:ea typeface="+mn-ea"/>
                <a:cs typeface="+mn-cs"/>
              </a:rPr>
              <a:t>MLlib</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MulticlassMetrics</a:t>
            </a:r>
            <a:r>
              <a:rPr lang="en-US" sz="1200" b="0" kern="1200" dirty="0">
                <a:solidFill>
                  <a:schemeClr val="tx1"/>
                </a:solidFill>
                <a:effectLst/>
                <a:latin typeface="+mn-lt"/>
                <a:ea typeface="+mn-ea"/>
                <a:cs typeface="+mn-cs"/>
              </a:rPr>
              <a:t> library, that give a perspective on accuracy and in what situations the models make mistakes.</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a:p>
        </p:txBody>
      </p:sp>
    </p:spTree>
    <p:extLst>
      <p:ext uri="{BB962C8B-B14F-4D97-AF65-F5344CB8AC3E}">
        <p14:creationId xmlns:p14="http://schemas.microsoft.com/office/powerpoint/2010/main" val="4236501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can MT release their model for production use and avoid their concerns about extremely long delays operationalizing the model? Be specific on how your model is packaged, hosted, and invoked.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MT can </a:t>
            </a:r>
            <a:r>
              <a:rPr lang="en-US" sz="1200" b="0" kern="1200" dirty="0">
                <a:solidFill>
                  <a:schemeClr val="tx1"/>
                </a:solidFill>
                <a:effectLst/>
                <a:latin typeface="+mn-lt"/>
                <a:ea typeface="+mn-ea"/>
                <a:cs typeface="+mn-cs"/>
              </a:rPr>
              <a:t>use MLflow Model Serving on Azure Databricks to register the model in the Databricks model registry and automatically deploy the model to a Databricks cluster.  This creates a web service that can be invoked by any REST client, and the cluster can scale to meet demand as needed.  This deployed web service takes the weather conditions and flight information as input and returns a response with the classification.</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a:p>
        </p:txBody>
      </p:sp>
    </p:spTree>
    <p:extLst>
      <p:ext uri="{BB962C8B-B14F-4D97-AF65-F5344CB8AC3E}">
        <p14:creationId xmlns:p14="http://schemas.microsoft.com/office/powerpoint/2010/main" val="7067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0E101A"/>
                </a:solidFill>
                <a:effectLst/>
              </a:rPr>
              <a:t>MT has shown interest in scoring a flight at a time (based on a customer’s request) and scoring in large chunks so that they could show summaries of predicted flight delays across the United States. What changes would you need to make to your ML model to support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b="0" kern="1200" dirty="0">
                <a:solidFill>
                  <a:schemeClr val="tx1"/>
                </a:solidFill>
                <a:effectLst/>
                <a:latin typeface="+mn-lt"/>
                <a:ea typeface="+mn-ea"/>
                <a:cs typeface="+mn-cs"/>
              </a:rPr>
              <a:t>The model should be created so that data is prepared and </a:t>
            </a:r>
            <a:r>
              <a:rPr lang="en-US" sz="1200" b="0" kern="1200" dirty="0" err="1">
                <a:solidFill>
                  <a:schemeClr val="tx1"/>
                </a:solidFill>
                <a:effectLst/>
                <a:latin typeface="+mn-lt"/>
                <a:ea typeface="+mn-ea"/>
                <a:cs typeface="+mn-cs"/>
              </a:rPr>
              <a:t>featurized</a:t>
            </a:r>
            <a:r>
              <a:rPr lang="en-US" sz="1200" b="0" kern="1200" dirty="0">
                <a:solidFill>
                  <a:schemeClr val="tx1"/>
                </a:solidFill>
                <a:effectLst/>
                <a:latin typeface="+mn-lt"/>
                <a:ea typeface="+mn-ea"/>
                <a:cs typeface="+mn-cs"/>
              </a:rPr>
              <a:t> in a consistent way each time it is executed. This way, it can be used equally well for both interactive and batch scoring. The model should be provided within an Azure Databricks notebook that accepts input parameters that point to the data's file location that needs to be batch processed. This can be implemented via Azure Data Factory (v2) by adding a Linked Service to Azure Databricks and configuring the path and parameters to send to the notebook. By using ADF, they can apply the operational model to data as it is moved to the proper location in Azure storage. The scored results will be available in Blob storage after processing, and with the scheduled pipeline new data will be processed automatically on the schedule indicated by the pipeline.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The notebook that is executed also writes the summarized flight delay predictions to an Azure SQL Database. Power BI will use this data to display the predictions in a series of reports and dashboards.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solidFill>
                  <a:schemeClr val="tx1"/>
                </a:solidFill>
                <a:latin typeface="Segoe UI Semilight" panose="020B0402040204020203" pitchFamily="34" charset="0"/>
                <a:cs typeface="Segoe UI Semilight" panose="020B0402040204020203" pitchFamily="34" charset="0"/>
              </a:rPr>
              <a:t>How would you suggest MT integrate weather forecast data?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r>
              <a:rPr lang="en-US" sz="1200" b="0" kern="1200" dirty="0">
                <a:solidFill>
                  <a:schemeClr val="tx1"/>
                </a:solidFill>
                <a:effectLst/>
                <a:latin typeface="+mn-lt"/>
                <a:ea typeface="+mn-ea"/>
                <a:cs typeface="+mn-cs"/>
              </a:rPr>
              <a:t>They could retrieve the weather forecast data from a third-party service that provides a REST API. An example of such a service is </a:t>
            </a:r>
            <a:r>
              <a:rPr lang="en-US" sz="1200" b="0" kern="1200" dirty="0" err="1">
                <a:solidFill>
                  <a:schemeClr val="tx1"/>
                </a:solidFill>
                <a:effectLst/>
                <a:latin typeface="+mn-lt"/>
                <a:ea typeface="+mn-ea"/>
                <a:cs typeface="+mn-cs"/>
              </a:rPr>
              <a:t>OpenWeather</a:t>
            </a:r>
            <a:r>
              <a:rPr lang="en-US"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a:p>
        </p:txBody>
      </p:sp>
    </p:spTree>
    <p:extLst>
      <p:ext uri="{BB962C8B-B14F-4D97-AF65-F5344CB8AC3E}">
        <p14:creationId xmlns:p14="http://schemas.microsoft.com/office/powerpoint/2010/main" val="41436091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Segoe UI" panose="020B0502040204020203" pitchFamily="34" charset="0"/>
              </a:rPr>
              <a:t>MT wants a cost-effective data store to serve the results from the batch scoring process. The reporting and visualization service should use this data store as opposed to connecting to costly compute clusters. Which data store do you propose, and how will the compute environment that performs batch scoring securely connect to this serving layer without exposing connection strings or other secrets?</a:t>
            </a:r>
          </a:p>
          <a:p>
            <a:pPr algn="l"/>
            <a:endParaRPr lang="en-US" b="0" i="0" dirty="0">
              <a:solidFill>
                <a:srgbClr val="000000"/>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The data can be stored in Azure SQL Database, which is a platform-as-a-service (PaaS) offering that minimizes operational overhead and provides a cost-effective way to store and serve the data for reporting and visualization. MT can create a JDBC connection to the Azure SQL Database within an Azure Databricks notebook and </a:t>
            </a:r>
            <a:r>
              <a:rPr lang="en-US" b="0" i="0" u="sng" dirty="0">
                <a:solidFill>
                  <a:srgbClr val="000000"/>
                </a:solidFill>
                <a:effectLst/>
                <a:latin typeface="Segoe UI" panose="020B0502040204020203" pitchFamily="34" charset="0"/>
                <a:hlinkClick r:id="rId3" tooltip="https://docs.microsoft.com/azure/databricks/data/data-sources/sql-databases#write-data-to-jdbc"/>
              </a:rPr>
              <a:t>write data from a </a:t>
            </a:r>
            <a:r>
              <a:rPr lang="en-US" b="0" i="0" u="sng" dirty="0" err="1">
                <a:solidFill>
                  <a:srgbClr val="000000"/>
                </a:solidFill>
                <a:effectLst/>
                <a:latin typeface="Segoe UI" panose="020B0502040204020203" pitchFamily="34" charset="0"/>
                <a:hlinkClick r:id="rId3" tooltip="https://docs.microsoft.com/azure/databricks/data/data-sources/sql-databases#write-data-to-jdbc"/>
              </a:rPr>
              <a:t>DataFrame</a:t>
            </a:r>
            <a:r>
              <a:rPr lang="en-US" b="0" i="0" dirty="0">
                <a:solidFill>
                  <a:srgbClr val="000000"/>
                </a:solidFill>
                <a:effectLst/>
                <a:latin typeface="Segoe UI" panose="020B0502040204020203" pitchFamily="34" charset="0"/>
              </a:rPr>
              <a:t>, using the JDBC connection. They would use the </a:t>
            </a:r>
            <a:r>
              <a:rPr lang="en-US" b="0" i="0" dirty="0" err="1">
                <a:solidFill>
                  <a:srgbClr val="000000"/>
                </a:solidFill>
                <a:effectLst/>
                <a:latin typeface="Segoe UI" panose="020B0502040204020203" pitchFamily="34" charset="0"/>
              </a:rPr>
              <a:t>SaveMode.Append</a:t>
            </a:r>
            <a:r>
              <a:rPr lang="en-US" b="0" i="0" dirty="0">
                <a:solidFill>
                  <a:srgbClr val="000000"/>
                </a:solidFill>
                <a:effectLst/>
                <a:latin typeface="Segoe UI" panose="020B0502040204020203" pitchFamily="34" charset="0"/>
              </a:rPr>
              <a:t> write mode to append data to an existing SQL table, rather than overwriting the table each time.</a:t>
            </a:r>
          </a:p>
          <a:p>
            <a:pPr algn="l"/>
            <a:endParaRPr lang="en-US" b="0" i="0" dirty="0">
              <a:solidFill>
                <a:srgbClr val="000000"/>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To securely store the JDBC connection with SQL account details and other secrets, use Azure Key Vault, in addition to Key Vault-backed secret scopes within Azure Databricks. Azure Key Vault provides a service that allows you to securely centralize application secrets. The benefit of it being a centralized store of secrets, is that you only need to define those secrets, like connection strings or account keys, in one place which can be accessed by several Azure services as well as custom applications.</a:t>
            </a:r>
          </a:p>
          <a:p>
            <a:pPr algn="l"/>
            <a:endParaRPr lang="en-US" b="0" i="0" dirty="0">
              <a:solidFill>
                <a:srgbClr val="000000"/>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Azure Databricks has two types of secret scopes: Key Vault-backed and Databricks-backed. These secret scopes allow you to store secrets, such as database connection strings, securely. If someone tries to output a secret to a notebook, it is replaced by [REDACTED]. This helps prevent someone from viewing the secret or accidentally leaking it when displaying or sharing the notebook.</a:t>
            </a:r>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a:p>
        </p:txBody>
      </p:sp>
    </p:spTree>
    <p:extLst>
      <p:ext uri="{BB962C8B-B14F-4D97-AF65-F5344CB8AC3E}">
        <p14:creationId xmlns:p14="http://schemas.microsoft.com/office/powerpoint/2010/main" val="4886390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Is Power BI an option for MT to use in visualizing the flight delays?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Yes, Power BI is a good option for MT. Power BI can perform what is called a Direct Query against Apache Spark hive data sources as well as an Import query that copies the data into Power BI managed datasets from Spark. However, connecting Power BI to an Azure Databricks cluster requires it to be running any time a report is displayed. A more cost-effective solution is to write the summarized data to an Azure SQL Database each time the notebook is executed during the batch scoring process. In this case, Power BI uses Direct Query against the Azure SQL Database instead, allowing MT to terminate clusters that are not in 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MT load the data and plot it on a map? What specific components would you use and how would you configure them to display the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preferred solution for visualizing bulk delay predictions is to load a Power BI embedded report containing map visualizations for airport delays into the Flight Delays web app. The report uses Power BI Direct Query against an Azure SQL Database table written to by the automated batch scoring process run in an Azure Databricks notebook.</a:t>
            </a:r>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a:p>
        </p:txBody>
      </p:sp>
    </p:spTree>
    <p:extLst>
      <p:ext uri="{BB962C8B-B14F-4D97-AF65-F5344CB8AC3E}">
        <p14:creationId xmlns:p14="http://schemas.microsoft.com/office/powerpoint/2010/main" val="8712275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0E101A"/>
                </a:solidFill>
                <a:effectLst/>
              </a:rPr>
              <a:t>If they need to make minor changes, such as changing the data types of a column in the model, how would they perform this in Power BI?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Minor changes, such as a change to the data types of a column in the model, can be accomplished using the Query Editor component of the Power BI Desktop application. They could then upload this file to the Power BI 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could they secure access to these reports to only their internal customer service agents?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Access to these reports can be secured to only their internal customer service agents by utilizing the Power BI service. They can create a Content Pack that contains only the desired dashboards, reports, and datasets and restrict access to those groups in Azure Active Directory to which the customer service agents belong.</a:t>
            </a:r>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a:p>
        </p:txBody>
      </p:sp>
    </p:spTree>
    <p:extLst>
      <p:ext uri="{BB962C8B-B14F-4D97-AF65-F5344CB8AC3E}">
        <p14:creationId xmlns:p14="http://schemas.microsoft.com/office/powerpoint/2010/main" val="36360876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solidFill>
                  <a:srgbClr val="0E101A"/>
                </a:solidFill>
                <a:effectLst/>
              </a:rPr>
              <a:t>MT wants a way to monitor their data pipeline, including ETL, data preparation, and model training activities. How can they capture and visualize metrics to watch for problems such as performance bottlenecks? How can they quickly access the logs from a single location?</a:t>
            </a:r>
          </a:p>
          <a:p>
            <a:pPr algn="l"/>
            <a:endParaRPr lang="en-US" b="0" i="0" dirty="0">
              <a:solidFill>
                <a:srgbClr val="000000"/>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MT should use Azure Monitor to collect, analyze, and act on telemetry from </a:t>
            </a:r>
            <a:r>
              <a:rPr lang="en-US" b="0" i="0" u="sng" dirty="0">
                <a:solidFill>
                  <a:srgbClr val="000000"/>
                </a:solidFill>
                <a:effectLst/>
                <a:latin typeface="Segoe UI" panose="020B0502040204020203" pitchFamily="34" charset="0"/>
                <a:hlinkClick r:id="rId3" tooltip="https://docs.microsoft.com/azure/data-factory/monitor-using-azure-monitor"/>
              </a:rPr>
              <a:t>Azure Data Factory</a:t>
            </a:r>
            <a:r>
              <a:rPr lang="en-US" b="0" i="0" dirty="0">
                <a:solidFill>
                  <a:srgbClr val="000000"/>
                </a:solidFill>
                <a:effectLst/>
                <a:latin typeface="Segoe UI" panose="020B0502040204020203" pitchFamily="34" charset="0"/>
              </a:rPr>
              <a:t>, </a:t>
            </a:r>
            <a:r>
              <a:rPr lang="en-US" b="0" i="0" u="sng" dirty="0">
                <a:solidFill>
                  <a:srgbClr val="000000"/>
                </a:solidFill>
                <a:effectLst/>
                <a:latin typeface="Segoe UI" panose="020B0502040204020203" pitchFamily="34" charset="0"/>
                <a:hlinkClick r:id="rId4" tooltip="https://docs.microsoft.com/azure/architecture/databricks-monitoring/"/>
              </a:rPr>
              <a:t>Azure Databricks</a:t>
            </a:r>
            <a:r>
              <a:rPr lang="en-US" b="0" i="0" dirty="0">
                <a:solidFill>
                  <a:srgbClr val="000000"/>
                </a:solidFill>
                <a:effectLst/>
                <a:latin typeface="Segoe UI" panose="020B0502040204020203" pitchFamily="34" charset="0"/>
              </a:rPr>
              <a:t>, </a:t>
            </a:r>
            <a:r>
              <a:rPr lang="en-US" b="0" i="0" u="sng" dirty="0">
                <a:solidFill>
                  <a:srgbClr val="000000"/>
                </a:solidFill>
                <a:effectLst/>
                <a:latin typeface="Segoe UI" panose="020B0502040204020203" pitchFamily="34" charset="0"/>
                <a:hlinkClick r:id="rId5" tooltip="https://docs.microsoft.com/azure/machine-learning/monitor-azure-machine-learning"/>
              </a:rPr>
              <a:t>Azure Machine Learning</a:t>
            </a:r>
            <a:r>
              <a:rPr lang="en-US" b="0" i="0" dirty="0">
                <a:solidFill>
                  <a:srgbClr val="000000"/>
                </a:solidFill>
                <a:effectLst/>
                <a:latin typeface="Segoe UI" panose="020B0502040204020203" pitchFamily="34" charset="0"/>
              </a:rPr>
              <a:t>, and </a:t>
            </a:r>
            <a:r>
              <a:rPr lang="en-US" b="0" i="0" u="sng" dirty="0">
                <a:solidFill>
                  <a:srgbClr val="000000"/>
                </a:solidFill>
                <a:effectLst/>
                <a:latin typeface="Segoe UI" panose="020B0502040204020203" pitchFamily="34" charset="0"/>
                <a:hlinkClick r:id="rId6" tooltip="https://docs.microsoft.com/azure/azure-monitor/insights/container-insights-overview"/>
              </a:rPr>
              <a:t>AKS</a:t>
            </a:r>
            <a:r>
              <a:rPr lang="en-US" b="0" i="0" dirty="0">
                <a:solidFill>
                  <a:srgbClr val="000000"/>
                </a:solidFill>
                <a:effectLst/>
                <a:latin typeface="Segoe UI" panose="020B0502040204020203" pitchFamily="34" charset="0"/>
              </a:rPr>
              <a:t>. Configuring these services to send application logs and other telemetry to Azure Monitor enables MT's operators to monitor the end-to-end data pipeline, including model training and deployments, from a central location.</a:t>
            </a:r>
          </a:p>
          <a:p>
            <a:pPr algn="l"/>
            <a:endParaRPr lang="en-US" b="0" i="0" dirty="0">
              <a:solidFill>
                <a:srgbClr val="000000"/>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Azure Databricks provides additional monitoring capabilities for data scientists and data engineers to view model training run history, model versions, model accuracy, and run details.</a:t>
            </a:r>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a:p>
        </p:txBody>
      </p:sp>
    </p:spTree>
    <p:extLst>
      <p:ext uri="{BB962C8B-B14F-4D97-AF65-F5344CB8AC3E}">
        <p14:creationId xmlns:p14="http://schemas.microsoft.com/office/powerpoint/2010/main" val="9912515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E101A"/>
                </a:solidFill>
                <a:effectLst/>
              </a:rPr>
              <a:t>We have heard that creating a machine learning model takes a month to build and another 2–3 months to operationalize to be useable from our production systems. Is this true?</a:t>
            </a:r>
          </a:p>
          <a:p>
            <a:endParaRPr lang="en-US" b="1" dirty="0">
              <a:solidFill>
                <a:srgbClr val="0E101A"/>
              </a:solidFill>
              <a:effectLst/>
            </a:endParaRPr>
          </a:p>
          <a:p>
            <a:r>
              <a:rPr lang="en-US" sz="1200" b="0" kern="1200" dirty="0">
                <a:solidFill>
                  <a:schemeClr val="tx1"/>
                </a:solidFill>
                <a:effectLst/>
                <a:latin typeface="+mn-lt"/>
                <a:ea typeface="+mn-ea"/>
                <a:cs typeface="+mn-cs"/>
              </a:rPr>
              <a:t>This is true in the traditional process for creating machine learning models, whereby the data scientist creates a model (e.g., in R) and then hands it over to developers who translate it into Java or C#---which can take months to get the translation correct and performant. With Azure Databricks, you can deploy a saved model with a single command. During the process, a REST API for the deployed model is generated.</a:t>
            </a:r>
          </a:p>
          <a:p>
            <a:endParaRPr lang="en-US" sz="1200" b="0" kern="1200" dirty="0">
              <a:solidFill>
                <a:schemeClr val="tx1"/>
              </a:solidFill>
              <a:effectLst/>
              <a:latin typeface="+mn-lt"/>
              <a:ea typeface="+mn-ea"/>
              <a:cs typeface="+mn-cs"/>
            </a:endParaRPr>
          </a:p>
          <a:p>
            <a:r>
              <a:rPr lang="en-US" b="1" dirty="0"/>
              <a:t>Once our model is operationalized, how do we retrain and redeploy it? Will this process break clients currently accessing the deployed model? </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Azure Databricks allows you to retrain your models using notebooks.  Then, you can use the model deployment command to deploy an updated version of the model. As part of the data science workflow, you recreate the model in your experimentation environment. Then, you register the model with the Azure Databricks model registry. Updates are performed using a function call. This call replaces the active version of a model without changing the API URL or the key. The applications consuming the model continue to work without any code change, and start getting better predictions using the new model.</a:t>
            </a: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a:p>
        </p:txBody>
      </p:sp>
    </p:spTree>
    <p:extLst>
      <p:ext uri="{BB962C8B-B14F-4D97-AF65-F5344CB8AC3E}">
        <p14:creationId xmlns:p14="http://schemas.microsoft.com/office/powerpoint/2010/main" val="3505783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Can we query flat files in the file system using SQL?</a:t>
            </a:r>
          </a:p>
          <a:p>
            <a:pPr marL="171450" indent="-171450">
              <a:buFont typeface="Arial" panose="020B0604020202020204" pitchFamily="34" charset="0"/>
              <a:buChar char="•"/>
            </a:pPr>
            <a:r>
              <a:rPr lang="en-US" dirty="0"/>
              <a:t>Yes. There are many options for using a SQL syntax to query files in Blob storage, such as Azure Databricks, SQL Data Warehouse, and HDInsight with Spark SQL or Hive.</a:t>
            </a:r>
          </a:p>
          <a:p>
            <a:pPr marL="0" indent="0">
              <a:buFont typeface="Arial" panose="020B0604020202020204" pitchFamily="34" charset="0"/>
              <a:buNone/>
            </a:pPr>
            <a:endParaRPr lang="en-US" dirty="0"/>
          </a:p>
          <a:p>
            <a:r>
              <a:rPr lang="en-US" b="1" dirty="0"/>
              <a:t>Is Azure Databricks our only option for running SQL on Hadoop solutions in Azure?</a:t>
            </a:r>
          </a:p>
          <a:p>
            <a:r>
              <a:rPr lang="en-US" sz="1200" b="0" kern="1200" dirty="0">
                <a:solidFill>
                  <a:schemeClr val="tx1"/>
                </a:solidFill>
                <a:effectLst/>
                <a:latin typeface="+mn-lt"/>
                <a:ea typeface="+mn-ea"/>
                <a:cs typeface="+mn-cs"/>
              </a:rPr>
              <a:t>No. Azure HDInsight provides an option for running hosted Spark clusters as well. Within HDInsight, you can provision hosted clusters based on Hive, HBase, and others. Hortonworks, Cloudera, and </a:t>
            </a:r>
            <a:r>
              <a:rPr lang="en-US" sz="1200" b="0" kern="1200" dirty="0" err="1">
                <a:solidFill>
                  <a:schemeClr val="tx1"/>
                </a:solidFill>
                <a:effectLst/>
                <a:latin typeface="+mn-lt"/>
                <a:ea typeface="+mn-ea"/>
                <a:cs typeface="+mn-cs"/>
              </a:rPr>
              <a:t>MapR</a:t>
            </a:r>
            <a:r>
              <a:rPr lang="en-US" sz="1200" b="0" kern="1200" dirty="0">
                <a:solidFill>
                  <a:schemeClr val="tx1"/>
                </a:solidFill>
                <a:effectLst/>
                <a:latin typeface="+mn-lt"/>
                <a:ea typeface="+mn-ea"/>
                <a:cs typeface="+mn-cs"/>
              </a:rPr>
              <a:t> provide fully supported distributions that are available in the Azure Marketplace and provide environments for running HiveQL Spark SQL in Azure.</a:t>
            </a:r>
          </a:p>
          <a:p>
            <a:pPr marL="0" indent="0">
              <a:buFont typeface="Arial" panose="020B0604020202020204" pitchFamily="34" charset="0"/>
              <a:buNone/>
            </a:pPr>
            <a:endParaRPr lang="en-US" dirty="0"/>
          </a:p>
          <a:p>
            <a:r>
              <a:rPr lang="en-US" b="1" dirty="0"/>
              <a:t>Does Azure provide anything that would speed up querying (and exploration) of files in HDFS? </a:t>
            </a:r>
          </a:p>
          <a:p>
            <a:pPr marL="171450" indent="-171450">
              <a:buFont typeface="Arial" panose="020B0604020202020204" pitchFamily="34" charset="0"/>
              <a:buChar char="•"/>
            </a:pPr>
            <a:r>
              <a:rPr lang="en-US" dirty="0"/>
              <a:t>Yes. Azure Synapse Analytics provides the ability to create indices on flat-file content, as does Hive on HDInsight. </a:t>
            </a:r>
          </a:p>
          <a:p>
            <a:pPr marL="171450" indent="-171450">
              <a:buFont typeface="Arial" panose="020B0604020202020204" pitchFamily="34" charset="0"/>
              <a:buChar char="•"/>
            </a:pPr>
            <a:r>
              <a:rPr lang="en-US" dirty="0"/>
              <a:t>Spark SQL on Azure Databricks provides a distributed in-memory cache that can aid exploratory queries that often repeat queries against the same subsets of data.</a:t>
            </a:r>
          </a:p>
          <a:p>
            <a:pPr marL="0" indent="0">
              <a:buFont typeface="Arial" panose="020B0604020202020204" pitchFamily="34" charset="0"/>
              <a:buNone/>
            </a:pPr>
            <a:endParaRPr lang="en-US" dirty="0"/>
          </a:p>
          <a:p>
            <a:r>
              <a:rPr lang="en-US" b="1" dirty="0"/>
              <a:t>Can we use Azure Active Directory accounts for our users, and if so, can we restrict who can access Azure Databricks, when they can access it, require two-factor authentication, and restrict access if there is suspicious activity on their account? </a:t>
            </a:r>
          </a:p>
          <a:p>
            <a:r>
              <a:rPr lang="en-US" sz="1200" b="0" kern="1200" dirty="0">
                <a:solidFill>
                  <a:schemeClr val="tx1"/>
                </a:solidFill>
                <a:effectLst/>
                <a:latin typeface="+mn-lt"/>
                <a:ea typeface="+mn-ea"/>
                <a:cs typeface="+mn-cs"/>
              </a:rPr>
              <a:t>Azure Databricks is automatically integrated with Azure Active Directory (Azure AD). This allows you to control access to your workspace and allows users to sign in with their Microsoft or organizational account. Since users can sign in from a variety of devices from anywhere, simply focusing on who can access a resource is not sufficient anymore. Azure AD conditional access helps address this requirement by implementing automated access control decisions based on conditions. With conditional access, you can restrict sign-ins to your corporate network, require multi-factor authentication, restrict hours in which users can log in, and restrict access if there is a detected sign-in risk.</a:t>
            </a:r>
            <a:endParaRPr lang="en-US" dirty="0"/>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b="1" dirty="0"/>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a:p>
        </p:txBody>
      </p:sp>
    </p:spTree>
    <p:extLst>
      <p:ext uri="{BB962C8B-B14F-4D97-AF65-F5344CB8AC3E}">
        <p14:creationId xmlns:p14="http://schemas.microsoft.com/office/powerpoint/2010/main" val="29035094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E101A"/>
                </a:solidFill>
                <a:effectLst/>
              </a:rPr>
              <a:t>We've heard of Azure Data Lake, but we're not clear if this is currently a good fit for our </a:t>
            </a:r>
            <a:r>
              <a:rPr lang="en-US" b="1" dirty="0" err="1"/>
              <a:t>PoC</a:t>
            </a:r>
            <a:r>
              <a:rPr lang="en-US" b="1" dirty="0"/>
              <a:t> solution or if we should be using it for interactive analysis of our data. </a:t>
            </a:r>
          </a:p>
          <a:p>
            <a:pPr marL="171450" indent="-171450">
              <a:buFont typeface="Arial" panose="020B0604020202020204" pitchFamily="34" charset="0"/>
              <a:buChar char="•"/>
            </a:pPr>
            <a:r>
              <a:rPr lang="en-US" dirty="0"/>
              <a:t>Azure Data Lake Analytics provides a distributed querying engine whose costs are based solely on the number of resources used in the query, the amount of time those resources were made available to the query and a nominal job completion charge.</a:t>
            </a:r>
          </a:p>
          <a:p>
            <a:pPr marL="171450" indent="-171450">
              <a:buFont typeface="Arial" panose="020B0604020202020204" pitchFamily="34" charset="0"/>
              <a:buChar char="•"/>
            </a:pPr>
            <a:r>
              <a:rPr lang="en-US" dirty="0"/>
              <a:t>Azure Data Lake Analytics currently supports only Batch workloads, so it is not the right tool for interactive analytic workloads.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Azure Data Lake Storage Gen2 provides the ability to store an unlimited number of items, each of unlimited size, having no upper limit on the total storage capacity. This makes it more capable than Azure Blob Storage since it removes the 2 PB account size limit, the page blob size limit, and the block blob limit imposed by Blob storage. However, given MT's low data growth projection, this is not a concern for them.</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Another differentiator between the two storage services is that Blob Storage uses a flat storage schema with path names as part of the bob file names. This makes the WASB driver Spark uses to connect to Blob Storage for HDFS access do extra work to map file structures to blob paths. This can lead to degraded performance in cases of high volume and many small files. In contrast, ADLS Gen2 has hierarchical storage that provides granular POSIX permissions and Access Control Lists (ACLs). This provides greater flexibility in controlling access to files, and Spark uses the newer ABFS driver which can provide higher performance. However, MT's requirements do not include fine-grained permissions and hierarchical storage, and the size and velocity of their data will mean that they would likely never notice a significant performance difference between the two options.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Given their requirements and comparison of services, Blob Storage is recommended as it meets MT's requirements, and is a more cost-effective solution.</a:t>
            </a:r>
            <a:endParaRPr lang="en-US" dirty="0"/>
          </a:p>
          <a:p>
            <a:pPr marL="0" indent="0">
              <a:buFont typeface="Arial" panose="020B0604020202020204" pitchFamily="34" charset="0"/>
              <a:buNone/>
            </a:pPr>
            <a:endParaRPr lang="en-US" dirty="0"/>
          </a:p>
          <a:p>
            <a:r>
              <a:rPr lang="en-US" b="1" dirty="0">
                <a:solidFill>
                  <a:srgbClr val="0E101A"/>
                </a:solidFill>
                <a:effectLst/>
              </a:rPr>
              <a:t>Does Azure provide any tools for visualizing our data? Ideally, access to these could be managed with Active Directory</a:t>
            </a:r>
            <a:r>
              <a:rPr lang="en-US" b="1" dirty="0"/>
              <a:t>.</a:t>
            </a:r>
          </a:p>
          <a:p>
            <a:pPr marL="171450" indent="-171450">
              <a:buFont typeface="Arial" panose="020B0604020202020204" pitchFamily="34" charset="0"/>
              <a:buChar char="•"/>
            </a:pPr>
            <a:r>
              <a:rPr lang="en-US" dirty="0"/>
              <a:t>Power BI is available as a service and provides tools for creating both dashboards and reports whose access can be restricted by group membership in Azure Active Directory.</a:t>
            </a:r>
          </a:p>
          <a:p>
            <a:pPr marL="0" indent="0">
              <a:buFont typeface="Arial" panose="020B0604020202020204" pitchFamily="34" charset="0"/>
              <a:buNone/>
            </a:pPr>
            <a:endParaRPr lang="en-US" dirty="0"/>
          </a:p>
          <a:p>
            <a:pPr marL="0" indent="0">
              <a:buFont typeface="Arial" panose="020B0604020202020204" pitchFamily="34" charset="0"/>
              <a:buNone/>
            </a:pPr>
            <a:r>
              <a:rPr lang="en-US" sz="1200" b="1" kern="1200" dirty="0">
                <a:solidFill>
                  <a:schemeClr val="tx1"/>
                </a:solidFill>
                <a:effectLst/>
                <a:latin typeface="+mn-lt"/>
                <a:ea typeface="+mn-ea"/>
                <a:cs typeface="+mn-cs"/>
              </a:rPr>
              <a:t>Is Azure Databricks our only option for running SQL on Hadoop solutions in Azure?</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No. Azure HDInsight provides an option for running hosted Spark clusters as well. Within HDInsight, you can provision hosted clusters based on Hive, HBase, and others. Hortonworks, Cloudera, and </a:t>
            </a:r>
            <a:r>
              <a:rPr lang="en-US" sz="1200" b="0" kern="1200" dirty="0" err="1">
                <a:solidFill>
                  <a:schemeClr val="tx1"/>
                </a:solidFill>
                <a:effectLst/>
                <a:latin typeface="+mn-lt"/>
                <a:ea typeface="+mn-ea"/>
                <a:cs typeface="+mn-cs"/>
              </a:rPr>
              <a:t>MapR</a:t>
            </a:r>
            <a:r>
              <a:rPr lang="en-US" sz="1200" b="0" kern="1200" dirty="0">
                <a:solidFill>
                  <a:schemeClr val="tx1"/>
                </a:solidFill>
                <a:effectLst/>
                <a:latin typeface="+mn-lt"/>
                <a:ea typeface="+mn-ea"/>
                <a:cs typeface="+mn-cs"/>
              </a:rPr>
              <a:t> provide fully supported distributions that are available in the Azure Marketplace and provide environments for running HiveQL Spark SQL in Azure.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algn="l"/>
            <a:r>
              <a:rPr lang="en-US" b="1" i="0" dirty="0">
                <a:solidFill>
                  <a:srgbClr val="000000"/>
                </a:solidFill>
                <a:effectLst/>
                <a:latin typeface="Segoe UI" panose="020B0502040204020203" pitchFamily="34" charset="0"/>
              </a:rPr>
              <a:t>We are hiring a data scientist who prefers to use </a:t>
            </a:r>
            <a:r>
              <a:rPr lang="en-US" b="1" i="0" dirty="0" err="1">
                <a:solidFill>
                  <a:srgbClr val="000000"/>
                </a:solidFill>
                <a:effectLst/>
                <a:latin typeface="Segoe UI" panose="020B0502040204020203" pitchFamily="34" charset="0"/>
              </a:rPr>
              <a:t>MLflow</a:t>
            </a:r>
            <a:r>
              <a:rPr lang="en-US" b="1" i="0" dirty="0">
                <a:solidFill>
                  <a:srgbClr val="000000"/>
                </a:solidFill>
                <a:effectLst/>
                <a:latin typeface="Segoe UI" panose="020B0502040204020203" pitchFamily="34" charset="0"/>
              </a:rPr>
              <a:t> to track model training run metrics and artifacts. Can the proposed Azure-based solution support this library?</a:t>
            </a:r>
          </a:p>
          <a:p>
            <a:pPr algn="l"/>
            <a:r>
              <a:rPr lang="en-US" dirty="0"/>
              <a:t>Yes, MLflow is supported automatically in Azure Databricks. MLflow is an open-source project that data scientists and developers use to instrument their machine learning code to track metrics and artifacts. </a:t>
            </a:r>
            <a:r>
              <a:rPr lang="en-US" dirty="0" err="1"/>
              <a:t>MLflow</a:t>
            </a:r>
            <a:r>
              <a:rPr lang="en-US" dirty="0"/>
              <a:t> keeps training code cloud-agnostic. The data scientist can continue to use MLflow while integrating with either Azure Databricks or Azure Machine Learning to manage and track runs and artifacts securely.</a:t>
            </a:r>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a:p>
        </p:txBody>
      </p:sp>
    </p:spTree>
    <p:extLst>
      <p:ext uri="{BB962C8B-B14F-4D97-AF65-F5344CB8AC3E}">
        <p14:creationId xmlns:p14="http://schemas.microsoft.com/office/powerpoint/2010/main" val="3145703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a:p>
        </p:txBody>
      </p:sp>
    </p:spTree>
    <p:extLst>
      <p:ext uri="{BB962C8B-B14F-4D97-AF65-F5344CB8AC3E}">
        <p14:creationId xmlns:p14="http://schemas.microsoft.com/office/powerpoint/2010/main" val="6712855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11/13/2021 7:39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Margie's Travel provides concierge services for business travelers</a:t>
            </a:r>
          </a:p>
          <a:p>
            <a:pPr marL="171450" indent="-171450">
              <a:buFont typeface="Arial" panose="020B0604020202020204" pitchFamily="34" charset="0"/>
              <a:buChar char="•"/>
            </a:pPr>
            <a:r>
              <a:rPr lang="en-US" dirty="0"/>
              <a:t>Working In an increasingly crowded market</a:t>
            </a:r>
          </a:p>
          <a:p>
            <a:pPr marL="171450" indent="-171450">
              <a:buFont typeface="Arial" panose="020B0604020202020204" pitchFamily="34" charset="0"/>
              <a:buChar char="•"/>
            </a:pPr>
            <a:r>
              <a:rPr lang="en-US" dirty="0"/>
              <a:t>Always looking for ways to differentiate themselves and provide added value to their corporate customers. </a:t>
            </a:r>
          </a:p>
          <a:p>
            <a:pPr marL="171450" indent="-171450">
              <a:buFont typeface="Arial" panose="020B0604020202020204" pitchFamily="34" charset="0"/>
              <a:buChar char="•"/>
            </a:pPr>
            <a:r>
              <a:rPr lang="en-US" dirty="0">
                <a:latin typeface="+mn-lt"/>
              </a:rPr>
              <a:t>Looking to capitalize on their existing data assets to provide new insights that provide them a strategic advantage against their competition</a:t>
            </a:r>
          </a:p>
          <a:p>
            <a:pPr marL="171450" indent="-171450">
              <a:buFont typeface="Arial" panose="020B0604020202020204" pitchFamily="34" charset="0"/>
              <a:buChar char="•"/>
            </a:pPr>
            <a:r>
              <a:rPr lang="en-US" dirty="0">
                <a:latin typeface="+mn-lt"/>
              </a:rPr>
              <a:t>Interested in using predictive analytics to help customers best select their travels.</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Most premium customers often book their travel within seven days of departure and often ask questions like, “I don’t have to be there until Tuesday, so is it better for me to fly out on Sunday or Monday?”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MT believes an innovative solution is to provide customers an assessment of the risk of encountering flight delays based on historical trends in weather patterns.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Flight delay predictions would be presented to customers through a web-based map visualization.</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MT has over 30 years of historical flight data provided to them by the United States Department of Transportation (USDOT), and the historical weather condition for each flight as CSV files. They plan to use this data to predict the likelihood of flight delays to help customers plan their trips.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REST API calls to a 3rd party service will be used to retrieve current weather forecasts.</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MT plans to pilot this solution internally, whereby the small population of customer support who service MT’s premium tier of business travelers would begin using the solution and offering it as an additional data point for travel optimization. </a:t>
            </a:r>
            <a:endParaRPr lang="en-US" dirty="0">
              <a:latin typeface="+mn-lt"/>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a:p>
        </p:txBody>
      </p:sp>
    </p:spTree>
    <p:extLst>
      <p:ext uri="{BB962C8B-B14F-4D97-AF65-F5344CB8AC3E}">
        <p14:creationId xmlns:p14="http://schemas.microsoft.com/office/powerpoint/2010/main" val="991936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MT wants to modernize its analytics platform without sacrificing its ability to query data using SQL.</a:t>
            </a:r>
          </a:p>
          <a:p>
            <a:pPr marL="171450" indent="-171450">
              <a:buFont typeface="Arial" panose="020B0604020202020204" pitchFamily="34" charset="0"/>
              <a:buChar char="•"/>
            </a:pPr>
            <a:r>
              <a:rPr lang="en-US" dirty="0"/>
              <a:t>They are looking for an approach that allows them to store all of their data in Azure, including the unmodified source data and the cleansed data from which they query for production purposes.</a:t>
            </a:r>
          </a:p>
          <a:p>
            <a:pPr marL="171450" indent="-171450">
              <a:buFont typeface="Arial" panose="020B0604020202020204" pitchFamily="34" charset="0"/>
              <a:buChar char="•"/>
            </a:pPr>
            <a:r>
              <a:rPr lang="en-US" dirty="0"/>
              <a:t>MT wants to understand how they will load their large quantity of historical data into Azure. The data is currently stored on-premises.</a:t>
            </a:r>
          </a:p>
          <a:p>
            <a:pPr marL="171450" indent="-171450">
              <a:buFont typeface="Arial" panose="020B0604020202020204" pitchFamily="34" charset="0"/>
              <a:buChar char="•"/>
            </a:pPr>
            <a:r>
              <a:rPr lang="en-US" dirty="0"/>
              <a:t>They need the ability to query the current weather forecast and use it as input to their flight delay predictions.</a:t>
            </a:r>
          </a:p>
          <a:p>
            <a:pPr marL="171450" indent="-171450">
              <a:buFont typeface="Arial" panose="020B0604020202020204" pitchFamily="34" charset="0"/>
              <a:buChar char="•"/>
            </a:pPr>
            <a:r>
              <a:rPr lang="en-US" dirty="0"/>
              <a:t>They desire a proof of concept machine learning model that takes as input their historical data on flight delays and weather conditions to identify whether a flight is likely to be delayed or not.</a:t>
            </a:r>
          </a:p>
          <a:p>
            <a:pPr marL="171450" indent="-171450">
              <a:buFont typeface="Arial" panose="020B0604020202020204" pitchFamily="34" charset="0"/>
              <a:buChar char="•"/>
            </a:pPr>
            <a:r>
              <a:rPr lang="en-US" dirty="0"/>
              <a:t>Need web-based visualizations of the flight delay predictions.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a:p>
        </p:txBody>
      </p:sp>
    </p:spTree>
    <p:extLst>
      <p:ext uri="{BB962C8B-B14F-4D97-AF65-F5344CB8AC3E}">
        <p14:creationId xmlns:p14="http://schemas.microsoft.com/office/powerpoint/2010/main" val="2228425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heard of Azure Data Lake, but we are not clear about whether this is currently a good fit for our </a:t>
            </a:r>
            <a:r>
              <a:rPr lang="en-US" dirty="0" err="1"/>
              <a:t>PoC</a:t>
            </a:r>
            <a:r>
              <a:rPr lang="en-US" dirty="0"/>
              <a:t> solution or whether we should be using it for interactive analysis of our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would like to limit our SQL DW access using centralized Azure Active Directory accounts and groups. Is this possible? I thought I was limited to a user name and password.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Does Azure provide any tools for visualizing our data? Ideally, access to these could be managed with Active Directory.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are hiring a data scientist who prefers to use </a:t>
            </a:r>
            <a:r>
              <a:rPr lang="en-US" dirty="0" err="1"/>
              <a:t>MLflow</a:t>
            </a:r>
            <a:r>
              <a:rPr lang="en-US" dirty="0"/>
              <a:t> to track model training run metrics and artifacts. Can the proposed Azure-based solution support this library?</a:t>
            </a:r>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a:p>
        </p:txBody>
      </p:sp>
    </p:spTree>
    <p:extLst>
      <p:ext uri="{BB962C8B-B14F-4D97-AF65-F5344CB8AC3E}">
        <p14:creationId xmlns:p14="http://schemas.microsoft.com/office/powerpoint/2010/main" val="18663637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21.svg"/></Relationships>
</file>

<file path=ppt/slides/_rels/slide15.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png"/><Relationship Id="rId18" Type="http://schemas.openxmlformats.org/officeDocument/2006/relationships/image" Target="../media/image37.svg"/><Relationship Id="rId3" Type="http://schemas.openxmlformats.org/officeDocument/2006/relationships/image" Target="../media/image22.png"/><Relationship Id="rId21"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31.svg"/><Relationship Id="rId17" Type="http://schemas.openxmlformats.org/officeDocument/2006/relationships/image" Target="../media/image36.png"/><Relationship Id="rId2" Type="http://schemas.openxmlformats.org/officeDocument/2006/relationships/notesSlide" Target="../notesSlides/notesSlide15.xml"/><Relationship Id="rId16" Type="http://schemas.openxmlformats.org/officeDocument/2006/relationships/image" Target="../media/image35.svg"/><Relationship Id="rId20" Type="http://schemas.openxmlformats.org/officeDocument/2006/relationships/image" Target="../media/image39.svg"/><Relationship Id="rId1" Type="http://schemas.openxmlformats.org/officeDocument/2006/relationships/slideLayout" Target="../slideLayouts/slideLayout15.xml"/><Relationship Id="rId6" Type="http://schemas.openxmlformats.org/officeDocument/2006/relationships/image" Target="../media/image25.svg"/><Relationship Id="rId11" Type="http://schemas.openxmlformats.org/officeDocument/2006/relationships/image" Target="../media/image30.png"/><Relationship Id="rId24" Type="http://schemas.openxmlformats.org/officeDocument/2006/relationships/image" Target="../media/image43.svg"/><Relationship Id="rId5" Type="http://schemas.openxmlformats.org/officeDocument/2006/relationships/image" Target="../media/image24.png"/><Relationship Id="rId15" Type="http://schemas.openxmlformats.org/officeDocument/2006/relationships/image" Target="../media/image34.png"/><Relationship Id="rId23" Type="http://schemas.openxmlformats.org/officeDocument/2006/relationships/image" Target="../media/image42.png"/><Relationship Id="rId10" Type="http://schemas.openxmlformats.org/officeDocument/2006/relationships/image" Target="../media/image29.svg"/><Relationship Id="rId19" Type="http://schemas.openxmlformats.org/officeDocument/2006/relationships/image" Target="../media/image38.png"/><Relationship Id="rId4" Type="http://schemas.openxmlformats.org/officeDocument/2006/relationships/image" Target="../media/image23.svg"/><Relationship Id="rId9" Type="http://schemas.openxmlformats.org/officeDocument/2006/relationships/image" Target="../media/image28.png"/><Relationship Id="rId14" Type="http://schemas.openxmlformats.org/officeDocument/2006/relationships/image" Target="../media/image33.svg"/><Relationship Id="rId22" Type="http://schemas.openxmlformats.org/officeDocument/2006/relationships/image" Target="../media/image41.svg"/></Relationships>
</file>

<file path=ppt/slides/_rels/slide16.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30.png"/><Relationship Id="rId7" Type="http://schemas.openxmlformats.org/officeDocument/2006/relationships/image" Target="../media/image44.png"/><Relationship Id="rId12" Type="http://schemas.openxmlformats.org/officeDocument/2006/relationships/image" Target="../media/image43.sv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33.svg"/><Relationship Id="rId11" Type="http://schemas.openxmlformats.org/officeDocument/2006/relationships/image" Target="../media/image42.png"/><Relationship Id="rId5" Type="http://schemas.openxmlformats.org/officeDocument/2006/relationships/image" Target="../media/image32.png"/><Relationship Id="rId10" Type="http://schemas.openxmlformats.org/officeDocument/2006/relationships/image" Target="../media/image29.svg"/><Relationship Id="rId4" Type="http://schemas.openxmlformats.org/officeDocument/2006/relationships/image" Target="../media/image31.svg"/><Relationship Id="rId9"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35.svg"/></Relationships>
</file>

<file path=ppt/slides/_rels/slide18.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34.png"/><Relationship Id="rId7"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35.sv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35.svg"/></Relationships>
</file>

<file path=ppt/slides/_rels/slide22.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42.png"/><Relationship Id="rId7" Type="http://schemas.openxmlformats.org/officeDocument/2006/relationships/image" Target="../media/image34.png"/><Relationship Id="rId12" Type="http://schemas.openxmlformats.org/officeDocument/2006/relationships/image" Target="../media/image37.sv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29.svg"/><Relationship Id="rId11" Type="http://schemas.openxmlformats.org/officeDocument/2006/relationships/image" Target="../media/image36.png"/><Relationship Id="rId5" Type="http://schemas.openxmlformats.org/officeDocument/2006/relationships/image" Target="../media/image28.png"/><Relationship Id="rId10" Type="http://schemas.openxmlformats.org/officeDocument/2006/relationships/image" Target="../media/image25.svg"/><Relationship Id="rId4" Type="http://schemas.openxmlformats.org/officeDocument/2006/relationships/image" Target="../media/image43.svg"/><Relationship Id="rId9" Type="http://schemas.openxmlformats.org/officeDocument/2006/relationships/image" Target="../media/image24.png"/></Relationships>
</file>

<file path=ppt/slides/_rels/slide2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40.png"/><Relationship Id="rId7"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23.svg"/><Relationship Id="rId4" Type="http://schemas.openxmlformats.org/officeDocument/2006/relationships/image" Target="../media/image41.svg"/><Relationship Id="rId9"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58.sv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39.sv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12.sv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2.sv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7" Type="http://schemas.microsoft.com/office/2007/relationships/hdphoto" Target="../media/hdphoto1.wdp"/><Relationship Id="rId2" Type="http://schemas.openxmlformats.org/officeDocument/2006/relationships/notesSlide" Target="../notesSlides/notesSlide29.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2.sv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microsoft.com/office/2007/relationships/hdphoto" Target="../media/hdphoto1.wdp"/><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875" y="2084388"/>
            <a:ext cx="6736044" cy="1694236"/>
          </a:xfrm>
        </p:spPr>
        <p:txBody>
          <a:bodyPr/>
          <a:lstStyle/>
          <a:p>
            <a:r>
              <a:rPr lang="en-US" sz="5250" dirty="0"/>
              <a:t>Big data analytics and visualization</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Common scenarios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6" name="Picture 5" descr="Diagram of a common architecture for data analytics scenarios. The diagram is broken into three sections: On-Premises, Azure, and End Users. On-Premises includes a Web Server with log files, and an end user with a computer and a portable device. The Azure section includes three parts: Generation (Azure website and log files), Storage (Azure SQL Database and Blob Storage), and Data Processing (SQL Data Warehouse, Machine Learning, and HDInsight (Hadoop). The End Users section has Business Intelligence, and End Users with portable devices." title="Data Analytics diagram ">
            <a:extLst>
              <a:ext uri="{FF2B5EF4-FFF2-40B4-BE49-F238E27FC236}">
                <a16:creationId xmlns:a16="http://schemas.microsoft.com/office/drawing/2014/main" id="{6A988C7B-937D-4D37-AF20-EB1884D615D5}"/>
              </a:ext>
            </a:extLst>
          </p:cNvPr>
          <p:cNvPicPr/>
          <p:nvPr/>
        </p:nvPicPr>
        <p:blipFill>
          <a:blip r:embed="rId3"/>
          <a:stretch>
            <a:fillRect/>
          </a:stretch>
        </p:blipFill>
        <p:spPr>
          <a:xfrm>
            <a:off x="1883182" y="1189176"/>
            <a:ext cx="8427956" cy="5491024"/>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563121"/>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3227900181"/>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(15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a:solidFill>
                            <a:schemeClr val="dk1"/>
                          </a:solidFill>
                          <a:latin typeface="Segoe UI" panose="020B0502040204020203" pitchFamily="34" charset="0"/>
                          <a:ea typeface="+mn-ea"/>
                          <a:cs typeface="Segoe UI" panose="020B0502040204020203" pitchFamily="34" charset="0"/>
                        </a:rPr>
                        <a:t>(35 minutes)</a:t>
                      </a:r>
                      <a:br>
                        <a:rPr lang="en-US" sz="1300" b="0" i="0" kern="1200">
                          <a:solidFill>
                            <a:schemeClr val="dk1"/>
                          </a:solidFill>
                          <a:latin typeface="Segoe UI" panose="020B0502040204020203" pitchFamily="34" charset="0"/>
                          <a:ea typeface="+mn-ea"/>
                          <a:cs typeface="Segoe UI" panose="020B0502040204020203" pitchFamily="34" charset="0"/>
                        </a:rPr>
                      </a:br>
                      <a:endParaRPr lang="en-US" sz="1300" b="0" i="0" kern="120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a:solidFill>
                            <a:schemeClr val="dk1"/>
                          </a:solidFill>
                          <a:latin typeface="Segoe UI" panose="020B0502040204020203" pitchFamily="34" charset="0"/>
                          <a:ea typeface="+mn-ea"/>
                          <a:cs typeface="Segoe UI" panose="020B0502040204020203" pitchFamily="34" charset="0"/>
                        </a:rPr>
                        <a:t>(15 minutes)</a:t>
                      </a:r>
                    </a:p>
                    <a:p>
                      <a:endParaRPr lang="en-US" sz="1300" b="1" i="1">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target audience</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100392" cy="5440223"/>
          </a:xfrm>
        </p:spPr>
        <p:txBody>
          <a:bodyPr>
            <a:normAutofit/>
          </a:bodyPr>
          <a:lstStyle/>
          <a:p>
            <a:r>
              <a:rPr lang="en-US" sz="3600" dirty="0"/>
              <a:t>Jack </a:t>
            </a:r>
            <a:r>
              <a:rPr lang="en-US" sz="3600" dirty="0" err="1"/>
              <a:t>Tradewinds</a:t>
            </a:r>
            <a:r>
              <a:rPr lang="en-US" sz="3600" dirty="0"/>
              <a:t>, CIO of Margie's Travel</a:t>
            </a:r>
          </a:p>
          <a:p>
            <a:r>
              <a:rPr lang="en-US" sz="3600" dirty="0"/>
              <a:t>The primary audience is business decision-makers and technology decision-makers</a:t>
            </a:r>
          </a:p>
          <a:p>
            <a:r>
              <a:rPr lang="en-US" sz="3600" dirty="0"/>
              <a:t>Usually, we talk to the Infrastructure Managers who report to the CIOs, to application sponsors (like a VP LOB, CMO), or to those who represent the Business Unit IT or developers that report to application sponsors</a:t>
            </a:r>
          </a:p>
        </p:txBody>
      </p:sp>
      <p:pic>
        <p:nvPicPr>
          <p:cNvPr id="6" name="Graphic 5" descr="Audience icon" title="Audience icon">
            <a:extLst>
              <a:ext uri="{FF2B5EF4-FFF2-40B4-BE49-F238E27FC236}">
                <a16:creationId xmlns:a16="http://schemas.microsoft.com/office/drawing/2014/main" id="{101C18F4-D424-454A-BB70-7143AC86AD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58027" y="1892845"/>
            <a:ext cx="2033992" cy="203399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grpSp>
        <p:nvGrpSpPr>
          <p:cNvPr id="58" name="Group 57" descr="Preferred solution architecture">
            <a:extLst>
              <a:ext uri="{FF2B5EF4-FFF2-40B4-BE49-F238E27FC236}">
                <a16:creationId xmlns:a16="http://schemas.microsoft.com/office/drawing/2014/main" id="{711AE5F5-318B-4213-930E-64392CBE28E1}"/>
              </a:ext>
            </a:extLst>
          </p:cNvPr>
          <p:cNvGrpSpPr/>
          <p:nvPr/>
        </p:nvGrpSpPr>
        <p:grpSpPr>
          <a:xfrm>
            <a:off x="1254868" y="1249943"/>
            <a:ext cx="9169804" cy="4741245"/>
            <a:chOff x="26616" y="270104"/>
            <a:chExt cx="10942805" cy="5657975"/>
          </a:xfrm>
        </p:grpSpPr>
        <p:pic>
          <p:nvPicPr>
            <p:cNvPr id="6" name="Graphic 5">
              <a:extLst>
                <a:ext uri="{FF2B5EF4-FFF2-40B4-BE49-F238E27FC236}">
                  <a16:creationId xmlns:a16="http://schemas.microsoft.com/office/drawing/2014/main" id="{023B5CA0-51AD-4260-A321-176665D18BA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99482" y="691837"/>
              <a:ext cx="738663" cy="738663"/>
            </a:xfrm>
            <a:prstGeom prst="rect">
              <a:avLst/>
            </a:prstGeom>
          </p:spPr>
        </p:pic>
        <p:pic>
          <p:nvPicPr>
            <p:cNvPr id="7" name="Graphic 6">
              <a:extLst>
                <a:ext uri="{FF2B5EF4-FFF2-40B4-BE49-F238E27FC236}">
                  <a16:creationId xmlns:a16="http://schemas.microsoft.com/office/drawing/2014/main" id="{5BE173B8-EFB4-476E-86B8-3F152AD00D6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899482" y="2804544"/>
              <a:ext cx="828225" cy="828225"/>
            </a:xfrm>
            <a:prstGeom prst="rect">
              <a:avLst/>
            </a:prstGeom>
          </p:spPr>
        </p:pic>
        <p:pic>
          <p:nvPicPr>
            <p:cNvPr id="8" name="Graphic 7">
              <a:extLst>
                <a:ext uri="{FF2B5EF4-FFF2-40B4-BE49-F238E27FC236}">
                  <a16:creationId xmlns:a16="http://schemas.microsoft.com/office/drawing/2014/main" id="{4433D9F7-95C8-4813-ADEE-950D23627073}"/>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49603" y="695122"/>
              <a:ext cx="780290" cy="780290"/>
            </a:xfrm>
            <a:prstGeom prst="rect">
              <a:avLst/>
            </a:prstGeom>
          </p:spPr>
        </p:pic>
        <p:pic>
          <p:nvPicPr>
            <p:cNvPr id="9" name="Graphic 8">
              <a:extLst>
                <a:ext uri="{FF2B5EF4-FFF2-40B4-BE49-F238E27FC236}">
                  <a16:creationId xmlns:a16="http://schemas.microsoft.com/office/drawing/2014/main" id="{B2AC5198-29E8-4EAE-A5E0-170EC03E2B25}"/>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471091" y="1567237"/>
              <a:ext cx="838079" cy="838079"/>
            </a:xfrm>
            <a:prstGeom prst="rect">
              <a:avLst/>
            </a:prstGeom>
          </p:spPr>
        </p:pic>
        <p:grpSp>
          <p:nvGrpSpPr>
            <p:cNvPr id="10" name="Group 9">
              <a:extLst>
                <a:ext uri="{FF2B5EF4-FFF2-40B4-BE49-F238E27FC236}">
                  <a16:creationId xmlns:a16="http://schemas.microsoft.com/office/drawing/2014/main" id="{B482DA14-B664-4707-A838-73DE599EF13C}"/>
                </a:ext>
              </a:extLst>
            </p:cNvPr>
            <p:cNvGrpSpPr/>
            <p:nvPr/>
          </p:nvGrpSpPr>
          <p:grpSpPr>
            <a:xfrm>
              <a:off x="26616" y="559572"/>
              <a:ext cx="1210785" cy="1204678"/>
              <a:chOff x="131685" y="2924175"/>
              <a:chExt cx="1210785" cy="1204678"/>
            </a:xfrm>
          </p:grpSpPr>
          <p:grpSp>
            <p:nvGrpSpPr>
              <p:cNvPr id="11" name="Group 10">
                <a:extLst>
                  <a:ext uri="{FF2B5EF4-FFF2-40B4-BE49-F238E27FC236}">
                    <a16:creationId xmlns:a16="http://schemas.microsoft.com/office/drawing/2014/main" id="{DD029AEE-84DC-4C62-804F-055611F17596}"/>
                  </a:ext>
                </a:extLst>
              </p:cNvPr>
              <p:cNvGrpSpPr/>
              <p:nvPr/>
            </p:nvGrpSpPr>
            <p:grpSpPr>
              <a:xfrm>
                <a:off x="475528" y="2924175"/>
                <a:ext cx="526080" cy="527570"/>
                <a:chOff x="964212" y="2605826"/>
                <a:chExt cx="914400" cy="916988"/>
              </a:xfrm>
            </p:grpSpPr>
            <p:pic>
              <p:nvPicPr>
                <p:cNvPr id="13" name="Graphic 12" descr="Contract">
                  <a:extLst>
                    <a:ext uri="{FF2B5EF4-FFF2-40B4-BE49-F238E27FC236}">
                      <a16:creationId xmlns:a16="http://schemas.microsoft.com/office/drawing/2014/main" id="{073FB492-E8ED-44FB-B1AE-0944359ED321}"/>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64212" y="2608415"/>
                  <a:ext cx="914400" cy="914399"/>
                </a:xfrm>
                <a:prstGeom prst="rect">
                  <a:avLst/>
                </a:prstGeom>
              </p:spPr>
            </p:pic>
            <p:pic>
              <p:nvPicPr>
                <p:cNvPr id="14" name="Graphic 13" descr="Paperclip">
                  <a:extLst>
                    <a:ext uri="{FF2B5EF4-FFF2-40B4-BE49-F238E27FC236}">
                      <a16:creationId xmlns:a16="http://schemas.microsoft.com/office/drawing/2014/main" id="{2D5271A1-3508-49CB-8361-34A13A0C77AA}"/>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418823" y="2605826"/>
                  <a:ext cx="459789" cy="459789"/>
                </a:xfrm>
                <a:prstGeom prst="rect">
                  <a:avLst/>
                </a:prstGeom>
              </p:spPr>
            </p:pic>
          </p:grpSp>
          <p:sp>
            <p:nvSpPr>
              <p:cNvPr id="12" name="TextBox 11">
                <a:extLst>
                  <a:ext uri="{FF2B5EF4-FFF2-40B4-BE49-F238E27FC236}">
                    <a16:creationId xmlns:a16="http://schemas.microsoft.com/office/drawing/2014/main" id="{346ACFCD-51E3-4860-A45F-EFAEE8A6A906}"/>
                  </a:ext>
                </a:extLst>
              </p:cNvPr>
              <p:cNvSpPr txBox="1"/>
              <p:nvPr/>
            </p:nvSpPr>
            <p:spPr>
              <a:xfrm>
                <a:off x="131685" y="3451745"/>
                <a:ext cx="1210785" cy="677108"/>
              </a:xfrm>
              <a:prstGeom prst="rect">
                <a:avLst/>
              </a:prstGeom>
              <a:noFill/>
            </p:spPr>
            <p:txBody>
              <a:bodyPr wrap="square" rtlCol="0">
                <a:spAutoFit/>
              </a:bodyPr>
              <a:lstStyle/>
              <a:p>
                <a:pPr algn="ctr"/>
                <a:r>
                  <a:rPr lang="en-US" sz="1400" dirty="0"/>
                  <a:t>Flight Delay Data</a:t>
                </a:r>
                <a:endParaRPr lang="en-US" sz="1100" dirty="0"/>
              </a:p>
              <a:p>
                <a:pPr algn="ctr"/>
                <a:r>
                  <a:rPr lang="en-US" sz="1000" dirty="0"/>
                  <a:t>(CSV Files)</a:t>
                </a:r>
              </a:p>
            </p:txBody>
          </p:sp>
        </p:grpSp>
        <p:grpSp>
          <p:nvGrpSpPr>
            <p:cNvPr id="15" name="Group 14">
              <a:extLst>
                <a:ext uri="{FF2B5EF4-FFF2-40B4-BE49-F238E27FC236}">
                  <a16:creationId xmlns:a16="http://schemas.microsoft.com/office/drawing/2014/main" id="{9A87EF11-436D-4D0E-B6FA-F0A81E9823DA}"/>
                </a:ext>
              </a:extLst>
            </p:cNvPr>
            <p:cNvGrpSpPr/>
            <p:nvPr/>
          </p:nvGrpSpPr>
          <p:grpSpPr>
            <a:xfrm>
              <a:off x="35537" y="3002159"/>
              <a:ext cx="1210785" cy="1420122"/>
              <a:chOff x="131685" y="2924175"/>
              <a:chExt cx="1210785" cy="1420122"/>
            </a:xfrm>
          </p:grpSpPr>
          <p:grpSp>
            <p:nvGrpSpPr>
              <p:cNvPr id="16" name="Group 15">
                <a:extLst>
                  <a:ext uri="{FF2B5EF4-FFF2-40B4-BE49-F238E27FC236}">
                    <a16:creationId xmlns:a16="http://schemas.microsoft.com/office/drawing/2014/main" id="{360FA3AE-8210-42EA-8862-83D7030B5E05}"/>
                  </a:ext>
                </a:extLst>
              </p:cNvPr>
              <p:cNvGrpSpPr/>
              <p:nvPr/>
            </p:nvGrpSpPr>
            <p:grpSpPr>
              <a:xfrm>
                <a:off x="475528" y="2924175"/>
                <a:ext cx="526080" cy="527570"/>
                <a:chOff x="964212" y="2605826"/>
                <a:chExt cx="914400" cy="916988"/>
              </a:xfrm>
            </p:grpSpPr>
            <p:pic>
              <p:nvPicPr>
                <p:cNvPr id="18" name="Graphic 17" descr="Contract">
                  <a:extLst>
                    <a:ext uri="{FF2B5EF4-FFF2-40B4-BE49-F238E27FC236}">
                      <a16:creationId xmlns:a16="http://schemas.microsoft.com/office/drawing/2014/main" id="{AD7A55C0-FAAE-4070-A9ED-4034FE860BE3}"/>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64212" y="2608415"/>
                  <a:ext cx="914400" cy="914399"/>
                </a:xfrm>
                <a:prstGeom prst="rect">
                  <a:avLst/>
                </a:prstGeom>
              </p:spPr>
            </p:pic>
            <p:pic>
              <p:nvPicPr>
                <p:cNvPr id="19" name="Graphic 18" descr="Paperclip">
                  <a:extLst>
                    <a:ext uri="{FF2B5EF4-FFF2-40B4-BE49-F238E27FC236}">
                      <a16:creationId xmlns:a16="http://schemas.microsoft.com/office/drawing/2014/main" id="{DB1285B4-719E-40AD-9CFB-C5685019B668}"/>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418823" y="2605826"/>
                  <a:ext cx="459789" cy="459789"/>
                </a:xfrm>
                <a:prstGeom prst="rect">
                  <a:avLst/>
                </a:prstGeom>
              </p:spPr>
            </p:pic>
          </p:grpSp>
          <p:sp>
            <p:nvSpPr>
              <p:cNvPr id="17" name="TextBox 16">
                <a:extLst>
                  <a:ext uri="{FF2B5EF4-FFF2-40B4-BE49-F238E27FC236}">
                    <a16:creationId xmlns:a16="http://schemas.microsoft.com/office/drawing/2014/main" id="{C26DDF36-521A-4CB0-98D5-99D55DB96F23}"/>
                  </a:ext>
                </a:extLst>
              </p:cNvPr>
              <p:cNvSpPr txBox="1"/>
              <p:nvPr/>
            </p:nvSpPr>
            <p:spPr>
              <a:xfrm>
                <a:off x="131685" y="3451745"/>
                <a:ext cx="1210785" cy="892552"/>
              </a:xfrm>
              <a:prstGeom prst="rect">
                <a:avLst/>
              </a:prstGeom>
              <a:noFill/>
            </p:spPr>
            <p:txBody>
              <a:bodyPr wrap="square" rtlCol="0">
                <a:spAutoFit/>
              </a:bodyPr>
              <a:lstStyle/>
              <a:p>
                <a:pPr algn="ctr"/>
                <a:r>
                  <a:rPr lang="en-US" sz="1400" dirty="0"/>
                  <a:t>Historical Airport Weather Data</a:t>
                </a:r>
                <a:endParaRPr lang="en-US" sz="1100" dirty="0"/>
              </a:p>
              <a:p>
                <a:pPr algn="ctr"/>
                <a:r>
                  <a:rPr lang="en-US" sz="1000" dirty="0"/>
                  <a:t>(CSV Files)</a:t>
                </a:r>
              </a:p>
            </p:txBody>
          </p:sp>
        </p:grpSp>
        <p:sp>
          <p:nvSpPr>
            <p:cNvPr id="20" name="TextBox 19">
              <a:extLst>
                <a:ext uri="{FF2B5EF4-FFF2-40B4-BE49-F238E27FC236}">
                  <a16:creationId xmlns:a16="http://schemas.microsoft.com/office/drawing/2014/main" id="{17562161-F668-4405-833C-35E1895E307D}"/>
                </a:ext>
              </a:extLst>
            </p:cNvPr>
            <p:cNvSpPr txBox="1"/>
            <p:nvPr/>
          </p:nvSpPr>
          <p:spPr>
            <a:xfrm>
              <a:off x="3833568" y="2389424"/>
              <a:ext cx="1210785" cy="307777"/>
            </a:xfrm>
            <a:prstGeom prst="rect">
              <a:avLst/>
            </a:prstGeom>
            <a:noFill/>
          </p:spPr>
          <p:txBody>
            <a:bodyPr wrap="square" rtlCol="0">
              <a:spAutoFit/>
            </a:bodyPr>
            <a:lstStyle/>
            <a:p>
              <a:pPr algn="ctr"/>
              <a:r>
                <a:rPr lang="en-US" sz="1400" dirty="0"/>
                <a:t>Blob Storage</a:t>
              </a:r>
              <a:endParaRPr lang="en-US" sz="1000" dirty="0"/>
            </a:p>
          </p:txBody>
        </p:sp>
        <p:sp>
          <p:nvSpPr>
            <p:cNvPr id="21" name="TextBox 20">
              <a:extLst>
                <a:ext uri="{FF2B5EF4-FFF2-40B4-BE49-F238E27FC236}">
                  <a16:creationId xmlns:a16="http://schemas.microsoft.com/office/drawing/2014/main" id="{AE6C722A-CC7B-407E-BDEE-E398D68462E6}"/>
                </a:ext>
              </a:extLst>
            </p:cNvPr>
            <p:cNvSpPr txBox="1"/>
            <p:nvPr/>
          </p:nvSpPr>
          <p:spPr>
            <a:xfrm>
              <a:off x="2286161" y="2435591"/>
              <a:ext cx="1210785" cy="523220"/>
            </a:xfrm>
            <a:prstGeom prst="rect">
              <a:avLst/>
            </a:prstGeom>
            <a:noFill/>
          </p:spPr>
          <p:txBody>
            <a:bodyPr wrap="square" rtlCol="0">
              <a:spAutoFit/>
            </a:bodyPr>
            <a:lstStyle/>
            <a:p>
              <a:pPr algn="ctr"/>
              <a:r>
                <a:rPr lang="en-US" sz="1400" dirty="0"/>
                <a:t>Azure Data Factory</a:t>
              </a:r>
              <a:endParaRPr lang="en-US" sz="1000" dirty="0"/>
            </a:p>
          </p:txBody>
        </p:sp>
        <p:grpSp>
          <p:nvGrpSpPr>
            <p:cNvPr id="22" name="Group 21">
              <a:extLst>
                <a:ext uri="{FF2B5EF4-FFF2-40B4-BE49-F238E27FC236}">
                  <a16:creationId xmlns:a16="http://schemas.microsoft.com/office/drawing/2014/main" id="{FF569B80-B62E-499D-B48D-975F492AE883}"/>
                </a:ext>
              </a:extLst>
            </p:cNvPr>
            <p:cNvGrpSpPr/>
            <p:nvPr/>
          </p:nvGrpSpPr>
          <p:grpSpPr>
            <a:xfrm>
              <a:off x="6051650" y="1594844"/>
              <a:ext cx="1210785" cy="1482752"/>
              <a:chOff x="6009538" y="1570780"/>
              <a:chExt cx="1210785" cy="1482752"/>
            </a:xfrm>
          </p:grpSpPr>
          <p:pic>
            <p:nvPicPr>
              <p:cNvPr id="23" name="Graphic 22">
                <a:extLst>
                  <a:ext uri="{FF2B5EF4-FFF2-40B4-BE49-F238E27FC236}">
                    <a16:creationId xmlns:a16="http://schemas.microsoft.com/office/drawing/2014/main" id="{478B70B1-E45E-4F8E-8359-1320B6D54816}"/>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6163013" y="1570780"/>
                <a:ext cx="838079" cy="838079"/>
              </a:xfrm>
              <a:prstGeom prst="rect">
                <a:avLst/>
              </a:prstGeom>
            </p:spPr>
          </p:pic>
          <p:sp>
            <p:nvSpPr>
              <p:cNvPr id="24" name="TextBox 23">
                <a:extLst>
                  <a:ext uri="{FF2B5EF4-FFF2-40B4-BE49-F238E27FC236}">
                    <a16:creationId xmlns:a16="http://schemas.microsoft.com/office/drawing/2014/main" id="{CCD0C0C1-681A-421A-9294-65D4489B820E}"/>
                  </a:ext>
                </a:extLst>
              </p:cNvPr>
              <p:cNvSpPr txBox="1"/>
              <p:nvPr/>
            </p:nvSpPr>
            <p:spPr>
              <a:xfrm>
                <a:off x="6009538" y="2376424"/>
                <a:ext cx="1210785" cy="677108"/>
              </a:xfrm>
              <a:prstGeom prst="rect">
                <a:avLst/>
              </a:prstGeom>
              <a:noFill/>
            </p:spPr>
            <p:txBody>
              <a:bodyPr wrap="square" rtlCol="0">
                <a:spAutoFit/>
              </a:bodyPr>
              <a:lstStyle/>
              <a:p>
                <a:pPr algn="ctr"/>
                <a:r>
                  <a:rPr lang="en-US" sz="1400" dirty="0"/>
                  <a:t>Azure Databricks</a:t>
                </a:r>
                <a:endParaRPr lang="en-US" sz="1100" dirty="0"/>
              </a:p>
              <a:p>
                <a:pPr algn="ctr"/>
                <a:r>
                  <a:rPr lang="en-US" sz="1000" dirty="0"/>
                  <a:t>(Spark SQL)</a:t>
                </a:r>
              </a:p>
            </p:txBody>
          </p:sp>
        </p:grpSp>
        <p:sp>
          <p:nvSpPr>
            <p:cNvPr id="25" name="TextBox 24">
              <a:extLst>
                <a:ext uri="{FF2B5EF4-FFF2-40B4-BE49-F238E27FC236}">
                  <a16:creationId xmlns:a16="http://schemas.microsoft.com/office/drawing/2014/main" id="{F2EB66BD-85C8-42AB-BCC1-B802C084FE54}"/>
                </a:ext>
              </a:extLst>
            </p:cNvPr>
            <p:cNvSpPr txBox="1"/>
            <p:nvPr/>
          </p:nvSpPr>
          <p:spPr>
            <a:xfrm>
              <a:off x="9658004" y="1490591"/>
              <a:ext cx="1311417" cy="738664"/>
            </a:xfrm>
            <a:prstGeom prst="rect">
              <a:avLst/>
            </a:prstGeom>
            <a:noFill/>
          </p:spPr>
          <p:txBody>
            <a:bodyPr wrap="square" rtlCol="0">
              <a:spAutoFit/>
            </a:bodyPr>
            <a:lstStyle/>
            <a:p>
              <a:pPr algn="ctr"/>
              <a:r>
                <a:rPr lang="en-US" sz="1400" dirty="0"/>
                <a:t>Visualize Delay Predictions on a Map</a:t>
              </a:r>
              <a:endParaRPr lang="en-US" sz="1000" dirty="0"/>
            </a:p>
          </p:txBody>
        </p:sp>
        <p:sp>
          <p:nvSpPr>
            <p:cNvPr id="26" name="TextBox 25">
              <a:extLst>
                <a:ext uri="{FF2B5EF4-FFF2-40B4-BE49-F238E27FC236}">
                  <a16:creationId xmlns:a16="http://schemas.microsoft.com/office/drawing/2014/main" id="{CEAA5955-2F73-40D0-B56A-E859F0BB6CAA}"/>
                </a:ext>
              </a:extLst>
            </p:cNvPr>
            <p:cNvSpPr txBox="1"/>
            <p:nvPr/>
          </p:nvSpPr>
          <p:spPr>
            <a:xfrm>
              <a:off x="9701840" y="3660707"/>
              <a:ext cx="1210785" cy="523220"/>
            </a:xfrm>
            <a:prstGeom prst="rect">
              <a:avLst/>
            </a:prstGeom>
            <a:noFill/>
          </p:spPr>
          <p:txBody>
            <a:bodyPr wrap="square" rtlCol="0">
              <a:spAutoFit/>
            </a:bodyPr>
            <a:lstStyle/>
            <a:p>
              <a:pPr algn="ctr"/>
              <a:r>
                <a:rPr lang="en-US" sz="1400" dirty="0"/>
                <a:t>Flight Delays Web Portal</a:t>
              </a:r>
              <a:endParaRPr lang="en-US" sz="1000" dirty="0"/>
            </a:p>
          </p:txBody>
        </p:sp>
        <p:grpSp>
          <p:nvGrpSpPr>
            <p:cNvPr id="27" name="Group 26">
              <a:extLst>
                <a:ext uri="{FF2B5EF4-FFF2-40B4-BE49-F238E27FC236}">
                  <a16:creationId xmlns:a16="http://schemas.microsoft.com/office/drawing/2014/main" id="{8D84F262-7681-46A5-A77B-8E0A642F8626}"/>
                </a:ext>
              </a:extLst>
            </p:cNvPr>
            <p:cNvGrpSpPr/>
            <p:nvPr/>
          </p:nvGrpSpPr>
          <p:grpSpPr>
            <a:xfrm>
              <a:off x="8853406" y="4499503"/>
              <a:ext cx="1210785" cy="1428576"/>
              <a:chOff x="6881921" y="5047071"/>
              <a:chExt cx="1210785" cy="1428576"/>
            </a:xfrm>
          </p:grpSpPr>
          <p:pic>
            <p:nvPicPr>
              <p:cNvPr id="28" name="Graphic 27" descr="Partial Sun">
                <a:extLst>
                  <a:ext uri="{FF2B5EF4-FFF2-40B4-BE49-F238E27FC236}">
                    <a16:creationId xmlns:a16="http://schemas.microsoft.com/office/drawing/2014/main" id="{77F2E127-D52B-4152-85E8-E60237B65B34}"/>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7041039" y="5047071"/>
                <a:ext cx="892551" cy="892551"/>
              </a:xfrm>
              <a:prstGeom prst="rect">
                <a:avLst/>
              </a:prstGeom>
            </p:spPr>
          </p:pic>
          <p:sp>
            <p:nvSpPr>
              <p:cNvPr id="29" name="TextBox 28">
                <a:extLst>
                  <a:ext uri="{FF2B5EF4-FFF2-40B4-BE49-F238E27FC236}">
                    <a16:creationId xmlns:a16="http://schemas.microsoft.com/office/drawing/2014/main" id="{9FF27B5E-BDD9-4375-981F-9C39AF70BC4F}"/>
                  </a:ext>
                </a:extLst>
              </p:cNvPr>
              <p:cNvSpPr txBox="1"/>
              <p:nvPr/>
            </p:nvSpPr>
            <p:spPr>
              <a:xfrm>
                <a:off x="6881921" y="5860094"/>
                <a:ext cx="1210785" cy="615553"/>
              </a:xfrm>
              <a:prstGeom prst="rect">
                <a:avLst/>
              </a:prstGeom>
              <a:noFill/>
            </p:spPr>
            <p:txBody>
              <a:bodyPr wrap="square" rtlCol="0">
                <a:spAutoFit/>
              </a:bodyPr>
              <a:lstStyle/>
              <a:p>
                <a:pPr algn="ctr"/>
                <a:r>
                  <a:rPr lang="en-US" sz="1400" dirty="0"/>
                  <a:t>3</a:t>
                </a:r>
                <a:r>
                  <a:rPr lang="en-US" sz="1400" baseline="30000" dirty="0"/>
                  <a:t>rd</a:t>
                </a:r>
                <a:r>
                  <a:rPr lang="en-US" sz="1400" dirty="0"/>
                  <a:t> Party API</a:t>
                </a:r>
                <a:endParaRPr lang="en-US" sz="1100" dirty="0"/>
              </a:p>
              <a:p>
                <a:pPr algn="ctr"/>
                <a:r>
                  <a:rPr lang="en-US" sz="1000" dirty="0"/>
                  <a:t>Forecasted Airport Weather</a:t>
                </a:r>
              </a:p>
            </p:txBody>
          </p:sp>
        </p:grpSp>
        <p:cxnSp>
          <p:nvCxnSpPr>
            <p:cNvPr id="31" name="Connector: Curved 30">
              <a:extLst>
                <a:ext uri="{FF2B5EF4-FFF2-40B4-BE49-F238E27FC236}">
                  <a16:creationId xmlns:a16="http://schemas.microsoft.com/office/drawing/2014/main" id="{45A205AB-28B6-4257-B311-857880D08BBC}"/>
                </a:ext>
              </a:extLst>
            </p:cNvPr>
            <p:cNvCxnSpPr>
              <a:cxnSpLocks/>
              <a:stCxn id="13" idx="3"/>
            </p:cNvCxnSpPr>
            <p:nvPr/>
          </p:nvCxnSpPr>
          <p:spPr>
            <a:xfrm>
              <a:off x="896539" y="824102"/>
              <a:ext cx="1604870" cy="1162177"/>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Connector: Curved 31">
              <a:extLst>
                <a:ext uri="{FF2B5EF4-FFF2-40B4-BE49-F238E27FC236}">
                  <a16:creationId xmlns:a16="http://schemas.microsoft.com/office/drawing/2014/main" id="{B658673B-B160-410D-A181-964038C7090E}"/>
                </a:ext>
              </a:extLst>
            </p:cNvPr>
            <p:cNvCxnSpPr>
              <a:cxnSpLocks/>
            </p:cNvCxnSpPr>
            <p:nvPr/>
          </p:nvCxnSpPr>
          <p:spPr>
            <a:xfrm flipV="1">
              <a:off x="896539" y="1986279"/>
              <a:ext cx="1604870" cy="1398195"/>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19E61E5C-CBB3-4C25-B21F-D65D0F654AD7}"/>
                </a:ext>
              </a:extLst>
            </p:cNvPr>
            <p:cNvCxnSpPr>
              <a:cxnSpLocks/>
            </p:cNvCxnSpPr>
            <p:nvPr/>
          </p:nvCxnSpPr>
          <p:spPr>
            <a:xfrm>
              <a:off x="3281699" y="1986279"/>
              <a:ext cx="767117"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A4170CBB-3F39-45E7-85EF-C3F7E3C72C00}"/>
                </a:ext>
              </a:extLst>
            </p:cNvPr>
            <p:cNvCxnSpPr>
              <a:cxnSpLocks/>
            </p:cNvCxnSpPr>
            <p:nvPr/>
          </p:nvCxnSpPr>
          <p:spPr>
            <a:xfrm>
              <a:off x="4829106" y="1986279"/>
              <a:ext cx="1399851"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5" name="Connector: Elbow 34">
              <a:extLst>
                <a:ext uri="{FF2B5EF4-FFF2-40B4-BE49-F238E27FC236}">
                  <a16:creationId xmlns:a16="http://schemas.microsoft.com/office/drawing/2014/main" id="{F9D9865A-E3FF-4D97-8CE2-912590E2A2FD}"/>
                </a:ext>
              </a:extLst>
            </p:cNvPr>
            <p:cNvCxnSpPr>
              <a:cxnSpLocks/>
              <a:stCxn id="21" idx="2"/>
            </p:cNvCxnSpPr>
            <p:nvPr/>
          </p:nvCxnSpPr>
          <p:spPr>
            <a:xfrm rot="5400000" flipH="1" flipV="1">
              <a:off x="4073989" y="803843"/>
              <a:ext cx="972532" cy="3337403"/>
            </a:xfrm>
            <a:prstGeom prst="bentConnector4">
              <a:avLst>
                <a:gd name="adj1" fmla="val -54292"/>
                <a:gd name="adj2" fmla="val 90348"/>
              </a:avLst>
            </a:prstGeom>
            <a:ln>
              <a:tailEnd type="triangle"/>
            </a:ln>
          </p:spPr>
          <p:style>
            <a:lnRef idx="3">
              <a:schemeClr val="accent1"/>
            </a:lnRef>
            <a:fillRef idx="0">
              <a:schemeClr val="accent1"/>
            </a:fillRef>
            <a:effectRef idx="2">
              <a:schemeClr val="accent1"/>
            </a:effectRef>
            <a:fontRef idx="minor">
              <a:schemeClr val="tx1"/>
            </a:fontRef>
          </p:style>
        </p:cxnSp>
        <p:sp>
          <p:nvSpPr>
            <p:cNvPr id="37" name="TextBox 36">
              <a:extLst>
                <a:ext uri="{FF2B5EF4-FFF2-40B4-BE49-F238E27FC236}">
                  <a16:creationId xmlns:a16="http://schemas.microsoft.com/office/drawing/2014/main" id="{C03491F6-19BD-4002-AF4B-4160702642DA}"/>
                </a:ext>
              </a:extLst>
            </p:cNvPr>
            <p:cNvSpPr txBox="1"/>
            <p:nvPr/>
          </p:nvSpPr>
          <p:spPr>
            <a:xfrm>
              <a:off x="6051650" y="3159296"/>
              <a:ext cx="1524914" cy="661115"/>
            </a:xfrm>
            <a:prstGeom prst="rect">
              <a:avLst/>
            </a:prstGeom>
            <a:noFill/>
          </p:spPr>
          <p:txBody>
            <a:bodyPr wrap="square" rtlCol="0">
              <a:spAutoFit/>
            </a:bodyPr>
            <a:lstStyle/>
            <a:p>
              <a:r>
                <a:rPr lang="en-US" sz="1000" dirty="0"/>
                <a:t>Create, train, &amp; operationalize ML model</a:t>
              </a:r>
            </a:p>
          </p:txBody>
        </p:sp>
        <p:cxnSp>
          <p:nvCxnSpPr>
            <p:cNvPr id="38" name="Connector: Elbow 37">
              <a:extLst>
                <a:ext uri="{FF2B5EF4-FFF2-40B4-BE49-F238E27FC236}">
                  <a16:creationId xmlns:a16="http://schemas.microsoft.com/office/drawing/2014/main" id="{977F65A1-AB9D-42F5-A5C0-BB7600D16795}"/>
                </a:ext>
              </a:extLst>
            </p:cNvPr>
            <p:cNvCxnSpPr>
              <a:cxnSpLocks/>
              <a:endCxn id="23" idx="0"/>
            </p:cNvCxnSpPr>
            <p:nvPr/>
          </p:nvCxnSpPr>
          <p:spPr>
            <a:xfrm rot="10800000" flipV="1">
              <a:off x="6624165" y="1086208"/>
              <a:ext cx="1365806" cy="508635"/>
            </a:xfrm>
            <a:prstGeom prst="bentConnector2">
              <a:avLst/>
            </a:prstGeom>
            <a:ln>
              <a:headEnd type="triangl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9953C4D2-AD41-48A6-B768-E9B79D271A2D}"/>
                </a:ext>
              </a:extLst>
            </p:cNvPr>
            <p:cNvCxnSpPr>
              <a:cxnSpLocks/>
            </p:cNvCxnSpPr>
            <p:nvPr/>
          </p:nvCxnSpPr>
          <p:spPr>
            <a:xfrm rot="10800000">
              <a:off x="6943742" y="2229254"/>
              <a:ext cx="2973348" cy="980637"/>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0" name="Connector: Elbow 39">
              <a:extLst>
                <a:ext uri="{FF2B5EF4-FFF2-40B4-BE49-F238E27FC236}">
                  <a16:creationId xmlns:a16="http://schemas.microsoft.com/office/drawing/2014/main" id="{70606A4D-49FC-4EAC-B16E-2989DFF34344}"/>
                </a:ext>
              </a:extLst>
            </p:cNvPr>
            <p:cNvCxnSpPr>
              <a:cxnSpLocks/>
              <a:stCxn id="26" idx="2"/>
              <a:endCxn id="28" idx="3"/>
            </p:cNvCxnSpPr>
            <p:nvPr/>
          </p:nvCxnSpPr>
          <p:spPr>
            <a:xfrm rot="5400000">
              <a:off x="9725228" y="4363774"/>
              <a:ext cx="761852" cy="402158"/>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E4CDD385-2D47-4213-A720-56C992B956A3}"/>
                </a:ext>
              </a:extLst>
            </p:cNvPr>
            <p:cNvCxnSpPr>
              <a:cxnSpLocks/>
              <a:endCxn id="25" idx="2"/>
            </p:cNvCxnSpPr>
            <p:nvPr/>
          </p:nvCxnSpPr>
          <p:spPr>
            <a:xfrm flipV="1">
              <a:off x="10307233" y="2229255"/>
              <a:ext cx="6480" cy="5904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5" name="TextBox 44">
              <a:extLst>
                <a:ext uri="{FF2B5EF4-FFF2-40B4-BE49-F238E27FC236}">
                  <a16:creationId xmlns:a16="http://schemas.microsoft.com/office/drawing/2014/main" id="{4E650675-B1CA-45ED-9774-667992A99481}"/>
                </a:ext>
              </a:extLst>
            </p:cNvPr>
            <p:cNvSpPr txBox="1"/>
            <p:nvPr/>
          </p:nvSpPr>
          <p:spPr>
            <a:xfrm>
              <a:off x="2878170" y="3543412"/>
              <a:ext cx="2146052" cy="553998"/>
            </a:xfrm>
            <a:prstGeom prst="rect">
              <a:avLst/>
            </a:prstGeom>
            <a:noFill/>
          </p:spPr>
          <p:txBody>
            <a:bodyPr wrap="square" rtlCol="0">
              <a:spAutoFit/>
            </a:bodyPr>
            <a:lstStyle/>
            <a:p>
              <a:r>
                <a:rPr lang="en-US" sz="1000" dirty="0"/>
                <a:t>Copy data to blob storage</a:t>
              </a:r>
              <a:br>
                <a:rPr lang="en-US" sz="1000" dirty="0"/>
              </a:br>
              <a:r>
                <a:rPr lang="en-US" sz="1000" dirty="0"/>
                <a:t>Execute Databricks Notebook for batch scoring</a:t>
              </a:r>
            </a:p>
          </p:txBody>
        </p:sp>
        <p:sp>
          <p:nvSpPr>
            <p:cNvPr id="46" name="TextBox 45">
              <a:extLst>
                <a:ext uri="{FF2B5EF4-FFF2-40B4-BE49-F238E27FC236}">
                  <a16:creationId xmlns:a16="http://schemas.microsoft.com/office/drawing/2014/main" id="{BA8997B1-756F-45EA-AC85-B452FA9764BE}"/>
                </a:ext>
              </a:extLst>
            </p:cNvPr>
            <p:cNvSpPr txBox="1"/>
            <p:nvPr/>
          </p:nvSpPr>
          <p:spPr>
            <a:xfrm>
              <a:off x="1154204" y="270104"/>
              <a:ext cx="1604869" cy="553998"/>
            </a:xfrm>
            <a:prstGeom prst="rect">
              <a:avLst/>
            </a:prstGeom>
            <a:noFill/>
          </p:spPr>
          <p:txBody>
            <a:bodyPr wrap="square" rtlCol="0">
              <a:spAutoFit/>
            </a:bodyPr>
            <a:lstStyle/>
            <a:p>
              <a:r>
                <a:rPr lang="en-US" sz="1000" dirty="0"/>
                <a:t>Integration Runtime</a:t>
              </a:r>
              <a:br>
                <a:rPr lang="en-US" sz="1000" dirty="0"/>
              </a:br>
              <a:r>
                <a:rPr lang="en-US" sz="1000" dirty="0"/>
                <a:t>Move on-premises data to Azure Storage</a:t>
              </a:r>
            </a:p>
          </p:txBody>
        </p:sp>
        <p:cxnSp>
          <p:nvCxnSpPr>
            <p:cNvPr id="47" name="Straight Arrow Connector 46">
              <a:extLst>
                <a:ext uri="{FF2B5EF4-FFF2-40B4-BE49-F238E27FC236}">
                  <a16:creationId xmlns:a16="http://schemas.microsoft.com/office/drawing/2014/main" id="{69C5A234-B944-4C0C-B739-2C34DF7F443E}"/>
                </a:ext>
              </a:extLst>
            </p:cNvPr>
            <p:cNvCxnSpPr>
              <a:cxnSpLocks/>
            </p:cNvCxnSpPr>
            <p:nvPr/>
          </p:nvCxnSpPr>
          <p:spPr>
            <a:xfrm flipH="1">
              <a:off x="8673083" y="1081982"/>
              <a:ext cx="1200170" cy="422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8" name="TextBox 47">
              <a:extLst>
                <a:ext uri="{FF2B5EF4-FFF2-40B4-BE49-F238E27FC236}">
                  <a16:creationId xmlns:a16="http://schemas.microsoft.com/office/drawing/2014/main" id="{8D3CCD50-4253-495D-8769-5E34FCA6F505}"/>
                </a:ext>
              </a:extLst>
            </p:cNvPr>
            <p:cNvSpPr txBox="1"/>
            <p:nvPr/>
          </p:nvSpPr>
          <p:spPr>
            <a:xfrm>
              <a:off x="7660176" y="1489648"/>
              <a:ext cx="1352348" cy="523220"/>
            </a:xfrm>
            <a:prstGeom prst="rect">
              <a:avLst/>
            </a:prstGeom>
            <a:noFill/>
          </p:spPr>
          <p:txBody>
            <a:bodyPr wrap="square" rtlCol="0">
              <a:spAutoFit/>
            </a:bodyPr>
            <a:lstStyle/>
            <a:p>
              <a:pPr algn="ctr"/>
              <a:r>
                <a:rPr lang="en-US" sz="1400" dirty="0"/>
                <a:t>Azure SQL Database</a:t>
              </a:r>
              <a:endParaRPr lang="en-US" sz="1000" dirty="0"/>
            </a:p>
          </p:txBody>
        </p:sp>
        <p:grpSp>
          <p:nvGrpSpPr>
            <p:cNvPr id="49" name="Group 48">
              <a:extLst>
                <a:ext uri="{FF2B5EF4-FFF2-40B4-BE49-F238E27FC236}">
                  <a16:creationId xmlns:a16="http://schemas.microsoft.com/office/drawing/2014/main" id="{064EBB35-DCC8-45C5-86AC-9C56FFE04999}"/>
                </a:ext>
              </a:extLst>
            </p:cNvPr>
            <p:cNvGrpSpPr/>
            <p:nvPr/>
          </p:nvGrpSpPr>
          <p:grpSpPr>
            <a:xfrm>
              <a:off x="841526" y="4795500"/>
              <a:ext cx="1352348" cy="1088997"/>
              <a:chOff x="841526" y="4759808"/>
              <a:chExt cx="1352348" cy="1088997"/>
            </a:xfrm>
          </p:grpSpPr>
          <p:pic>
            <p:nvPicPr>
              <p:cNvPr id="50" name="Graphic 49">
                <a:extLst>
                  <a:ext uri="{FF2B5EF4-FFF2-40B4-BE49-F238E27FC236}">
                    <a16:creationId xmlns:a16="http://schemas.microsoft.com/office/drawing/2014/main" id="{EB4AD465-85C3-466A-9DE1-1D835E8C52DC}"/>
                  </a:ext>
                </a:extLst>
              </p:cNvPr>
              <p:cNvPicPr>
                <a:picLocks noChangeAspect="1"/>
              </p:cNvPicPr>
              <p:nvPr/>
            </p:nvPicPr>
            <p:blipFill>
              <a:blip r:embed="rId19">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1127555" y="4759808"/>
                <a:ext cx="780290" cy="780290"/>
              </a:xfrm>
              <a:prstGeom prst="rect">
                <a:avLst/>
              </a:prstGeom>
            </p:spPr>
          </p:pic>
          <p:sp>
            <p:nvSpPr>
              <p:cNvPr id="51" name="TextBox 50">
                <a:extLst>
                  <a:ext uri="{FF2B5EF4-FFF2-40B4-BE49-F238E27FC236}">
                    <a16:creationId xmlns:a16="http://schemas.microsoft.com/office/drawing/2014/main" id="{2094C931-5056-48DE-BD5B-71CF2B279848}"/>
                  </a:ext>
                </a:extLst>
              </p:cNvPr>
              <p:cNvSpPr txBox="1"/>
              <p:nvPr/>
            </p:nvSpPr>
            <p:spPr>
              <a:xfrm>
                <a:off x="841526" y="5541028"/>
                <a:ext cx="1352348" cy="307777"/>
              </a:xfrm>
              <a:prstGeom prst="rect">
                <a:avLst/>
              </a:prstGeom>
              <a:noFill/>
            </p:spPr>
            <p:txBody>
              <a:bodyPr wrap="square" rtlCol="0">
                <a:spAutoFit/>
              </a:bodyPr>
              <a:lstStyle/>
              <a:p>
                <a:pPr algn="ctr"/>
                <a:r>
                  <a:rPr lang="en-US" sz="1400" dirty="0"/>
                  <a:t>Azure Monitor</a:t>
                </a:r>
                <a:endParaRPr lang="en-US" sz="1000" dirty="0"/>
              </a:p>
            </p:txBody>
          </p:sp>
        </p:grpSp>
        <p:grpSp>
          <p:nvGrpSpPr>
            <p:cNvPr id="52" name="Group 51">
              <a:extLst>
                <a:ext uri="{FF2B5EF4-FFF2-40B4-BE49-F238E27FC236}">
                  <a16:creationId xmlns:a16="http://schemas.microsoft.com/office/drawing/2014/main" id="{34150C07-76EB-4DFC-B36C-0CD3896BEEDD}"/>
                </a:ext>
              </a:extLst>
            </p:cNvPr>
            <p:cNvGrpSpPr/>
            <p:nvPr/>
          </p:nvGrpSpPr>
          <p:grpSpPr>
            <a:xfrm>
              <a:off x="2215379" y="4795500"/>
              <a:ext cx="1352348" cy="1088067"/>
              <a:chOff x="2215379" y="4759808"/>
              <a:chExt cx="1352348" cy="1088067"/>
            </a:xfrm>
          </p:grpSpPr>
          <p:pic>
            <p:nvPicPr>
              <p:cNvPr id="53" name="Graphic 52">
                <a:extLst>
                  <a:ext uri="{FF2B5EF4-FFF2-40B4-BE49-F238E27FC236}">
                    <a16:creationId xmlns:a16="http://schemas.microsoft.com/office/drawing/2014/main" id="{CA00DBEA-3E68-4D14-881E-F342295FA8A4}"/>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2502935" y="4759808"/>
                <a:ext cx="780290" cy="780290"/>
              </a:xfrm>
              <a:prstGeom prst="rect">
                <a:avLst/>
              </a:prstGeom>
            </p:spPr>
          </p:pic>
          <p:sp>
            <p:nvSpPr>
              <p:cNvPr id="54" name="TextBox 53">
                <a:extLst>
                  <a:ext uri="{FF2B5EF4-FFF2-40B4-BE49-F238E27FC236}">
                    <a16:creationId xmlns:a16="http://schemas.microsoft.com/office/drawing/2014/main" id="{39E4AE88-2988-48EF-930A-16F536B55083}"/>
                  </a:ext>
                </a:extLst>
              </p:cNvPr>
              <p:cNvSpPr txBox="1"/>
              <p:nvPr/>
            </p:nvSpPr>
            <p:spPr>
              <a:xfrm>
                <a:off x="2215379" y="5540098"/>
                <a:ext cx="1352348" cy="307777"/>
              </a:xfrm>
              <a:prstGeom prst="rect">
                <a:avLst/>
              </a:prstGeom>
              <a:noFill/>
            </p:spPr>
            <p:txBody>
              <a:bodyPr wrap="square" rtlCol="0">
                <a:spAutoFit/>
              </a:bodyPr>
              <a:lstStyle/>
              <a:p>
                <a:pPr algn="ctr"/>
                <a:r>
                  <a:rPr lang="en-US" sz="1400" dirty="0"/>
                  <a:t>Azure Key Vault</a:t>
                </a:r>
                <a:endParaRPr lang="en-US" sz="1000" dirty="0"/>
              </a:p>
            </p:txBody>
          </p:sp>
        </p:grpSp>
        <p:pic>
          <p:nvPicPr>
            <p:cNvPr id="55" name="Graphic 54">
              <a:extLst>
                <a:ext uri="{FF2B5EF4-FFF2-40B4-BE49-F238E27FC236}">
                  <a16:creationId xmlns:a16="http://schemas.microsoft.com/office/drawing/2014/main" id="{AE8A76FB-336E-4222-BC02-565541FCCE3C}"/>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4054832" y="1612891"/>
              <a:ext cx="790215" cy="790215"/>
            </a:xfrm>
            <a:prstGeom prst="rect">
              <a:avLst/>
            </a:prstGeom>
          </p:spPr>
        </p:pic>
      </p:gr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945832"/>
          </a:xfrm>
        </p:spPr>
        <p:txBody>
          <a:bodyPr>
            <a:noAutofit/>
          </a:bodyPr>
          <a:lstStyle/>
          <a:p>
            <a:pPr marL="0" indent="0">
              <a:buNone/>
            </a:pPr>
            <a:r>
              <a:rPr lang="en-US" sz="3600">
                <a:solidFill>
                  <a:schemeClr val="tx1"/>
                </a:solidFill>
                <a:latin typeface="+mj-lt"/>
              </a:rPr>
              <a:t>Data Loading</a:t>
            </a:r>
          </a:p>
        </p:txBody>
      </p:sp>
      <p:grpSp>
        <p:nvGrpSpPr>
          <p:cNvPr id="4" name="Group 3" descr="Data Loading Preferred Solution Architecture">
            <a:extLst>
              <a:ext uri="{FF2B5EF4-FFF2-40B4-BE49-F238E27FC236}">
                <a16:creationId xmlns:a16="http://schemas.microsoft.com/office/drawing/2014/main" id="{841C0D7B-D2A9-4381-8A52-7B6C2695F056}"/>
              </a:ext>
            </a:extLst>
          </p:cNvPr>
          <p:cNvGrpSpPr/>
          <p:nvPr/>
        </p:nvGrpSpPr>
        <p:grpSpPr>
          <a:xfrm>
            <a:off x="3368400" y="1425556"/>
            <a:ext cx="7918314" cy="5432444"/>
            <a:chOff x="4357484" y="1737259"/>
            <a:chExt cx="5940865" cy="4152177"/>
          </a:xfrm>
        </p:grpSpPr>
        <p:grpSp>
          <p:nvGrpSpPr>
            <p:cNvPr id="5" name="Group 4">
              <a:extLst>
                <a:ext uri="{FF2B5EF4-FFF2-40B4-BE49-F238E27FC236}">
                  <a16:creationId xmlns:a16="http://schemas.microsoft.com/office/drawing/2014/main" id="{0997C4F0-6A09-45EF-8682-D96D046F9FC0}"/>
                </a:ext>
              </a:extLst>
            </p:cNvPr>
            <p:cNvGrpSpPr/>
            <p:nvPr/>
          </p:nvGrpSpPr>
          <p:grpSpPr>
            <a:xfrm>
              <a:off x="4357484" y="2026727"/>
              <a:ext cx="1210785" cy="1204678"/>
              <a:chOff x="131685" y="2924175"/>
              <a:chExt cx="1210785" cy="1204678"/>
            </a:xfrm>
          </p:grpSpPr>
          <p:grpSp>
            <p:nvGrpSpPr>
              <p:cNvPr id="6" name="Group 5">
                <a:extLst>
                  <a:ext uri="{FF2B5EF4-FFF2-40B4-BE49-F238E27FC236}">
                    <a16:creationId xmlns:a16="http://schemas.microsoft.com/office/drawing/2014/main" id="{4D340A7F-6604-4FA1-8D27-64D6415AF11A}"/>
                  </a:ext>
                </a:extLst>
              </p:cNvPr>
              <p:cNvGrpSpPr/>
              <p:nvPr/>
            </p:nvGrpSpPr>
            <p:grpSpPr>
              <a:xfrm>
                <a:off x="475528" y="2924175"/>
                <a:ext cx="526080" cy="527570"/>
                <a:chOff x="964212" y="2605826"/>
                <a:chExt cx="914400" cy="916988"/>
              </a:xfrm>
            </p:grpSpPr>
            <p:pic>
              <p:nvPicPr>
                <p:cNvPr id="9" name="Graphic 8" descr="Contract">
                  <a:extLst>
                    <a:ext uri="{FF2B5EF4-FFF2-40B4-BE49-F238E27FC236}">
                      <a16:creationId xmlns:a16="http://schemas.microsoft.com/office/drawing/2014/main" id="{63B24D68-6721-4E0B-BCA1-47BE5DEB725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64212" y="2608415"/>
                  <a:ext cx="914400" cy="914399"/>
                </a:xfrm>
                <a:prstGeom prst="rect">
                  <a:avLst/>
                </a:prstGeom>
              </p:spPr>
            </p:pic>
            <p:pic>
              <p:nvPicPr>
                <p:cNvPr id="10" name="Graphic 9" descr="Paperclip">
                  <a:extLst>
                    <a:ext uri="{FF2B5EF4-FFF2-40B4-BE49-F238E27FC236}">
                      <a16:creationId xmlns:a16="http://schemas.microsoft.com/office/drawing/2014/main" id="{52BEF628-11EE-48AA-A996-1A5CB19AAC72}"/>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418823" y="2605826"/>
                  <a:ext cx="459789" cy="459789"/>
                </a:xfrm>
                <a:prstGeom prst="rect">
                  <a:avLst/>
                </a:prstGeom>
              </p:spPr>
            </p:pic>
          </p:grpSp>
          <p:sp>
            <p:nvSpPr>
              <p:cNvPr id="8" name="TextBox 7">
                <a:extLst>
                  <a:ext uri="{FF2B5EF4-FFF2-40B4-BE49-F238E27FC236}">
                    <a16:creationId xmlns:a16="http://schemas.microsoft.com/office/drawing/2014/main" id="{031B6055-C65B-4294-9517-F15CCE02266B}"/>
                  </a:ext>
                </a:extLst>
              </p:cNvPr>
              <p:cNvSpPr txBox="1"/>
              <p:nvPr/>
            </p:nvSpPr>
            <p:spPr>
              <a:xfrm>
                <a:off x="131685" y="3451745"/>
                <a:ext cx="1210785" cy="677108"/>
              </a:xfrm>
              <a:prstGeom prst="rect">
                <a:avLst/>
              </a:prstGeom>
              <a:noFill/>
            </p:spPr>
            <p:txBody>
              <a:bodyPr wrap="square" rtlCol="0">
                <a:spAutoFit/>
              </a:bodyPr>
              <a:lstStyle/>
              <a:p>
                <a:pPr algn="ctr"/>
                <a:r>
                  <a:rPr lang="en-US" sz="1400" dirty="0"/>
                  <a:t>Flight Delay Data</a:t>
                </a:r>
                <a:endParaRPr lang="en-US" sz="1100" dirty="0"/>
              </a:p>
              <a:p>
                <a:pPr algn="ctr"/>
                <a:r>
                  <a:rPr lang="en-US" sz="1000" dirty="0"/>
                  <a:t>(CSV Files)</a:t>
                </a:r>
              </a:p>
            </p:txBody>
          </p:sp>
        </p:grpSp>
        <p:grpSp>
          <p:nvGrpSpPr>
            <p:cNvPr id="11" name="Group 10">
              <a:extLst>
                <a:ext uri="{FF2B5EF4-FFF2-40B4-BE49-F238E27FC236}">
                  <a16:creationId xmlns:a16="http://schemas.microsoft.com/office/drawing/2014/main" id="{7D2EDCDC-6A01-4B26-83A6-D298FD9C5068}"/>
                </a:ext>
              </a:extLst>
            </p:cNvPr>
            <p:cNvGrpSpPr/>
            <p:nvPr/>
          </p:nvGrpSpPr>
          <p:grpSpPr>
            <a:xfrm>
              <a:off x="4366405" y="4469314"/>
              <a:ext cx="1210785" cy="1420122"/>
              <a:chOff x="131685" y="2924175"/>
              <a:chExt cx="1210785" cy="1420122"/>
            </a:xfrm>
          </p:grpSpPr>
          <p:grpSp>
            <p:nvGrpSpPr>
              <p:cNvPr id="12" name="Group 11">
                <a:extLst>
                  <a:ext uri="{FF2B5EF4-FFF2-40B4-BE49-F238E27FC236}">
                    <a16:creationId xmlns:a16="http://schemas.microsoft.com/office/drawing/2014/main" id="{965556D5-CC1E-499D-97B8-B703C322DD1A}"/>
                  </a:ext>
                </a:extLst>
              </p:cNvPr>
              <p:cNvGrpSpPr/>
              <p:nvPr/>
            </p:nvGrpSpPr>
            <p:grpSpPr>
              <a:xfrm>
                <a:off x="475528" y="2924175"/>
                <a:ext cx="526080" cy="527570"/>
                <a:chOff x="964212" y="2605826"/>
                <a:chExt cx="914400" cy="916988"/>
              </a:xfrm>
            </p:grpSpPr>
            <p:pic>
              <p:nvPicPr>
                <p:cNvPr id="14" name="Graphic 13" descr="Contract">
                  <a:extLst>
                    <a:ext uri="{FF2B5EF4-FFF2-40B4-BE49-F238E27FC236}">
                      <a16:creationId xmlns:a16="http://schemas.microsoft.com/office/drawing/2014/main" id="{564EFF00-A297-4D8C-9D96-90333D370CE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64212" y="2608415"/>
                  <a:ext cx="914400" cy="914399"/>
                </a:xfrm>
                <a:prstGeom prst="rect">
                  <a:avLst/>
                </a:prstGeom>
              </p:spPr>
            </p:pic>
            <p:pic>
              <p:nvPicPr>
                <p:cNvPr id="15" name="Graphic 14" descr="Paperclip">
                  <a:extLst>
                    <a:ext uri="{FF2B5EF4-FFF2-40B4-BE49-F238E27FC236}">
                      <a16:creationId xmlns:a16="http://schemas.microsoft.com/office/drawing/2014/main" id="{EFD90A96-E98E-4FE4-94A5-A774135A50C7}"/>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418823" y="2605826"/>
                  <a:ext cx="459789" cy="459789"/>
                </a:xfrm>
                <a:prstGeom prst="rect">
                  <a:avLst/>
                </a:prstGeom>
              </p:spPr>
            </p:pic>
          </p:grpSp>
          <p:sp>
            <p:nvSpPr>
              <p:cNvPr id="13" name="TextBox 12">
                <a:extLst>
                  <a:ext uri="{FF2B5EF4-FFF2-40B4-BE49-F238E27FC236}">
                    <a16:creationId xmlns:a16="http://schemas.microsoft.com/office/drawing/2014/main" id="{72EEFFB9-5B01-4699-9DAD-BBF594BCB08A}"/>
                  </a:ext>
                </a:extLst>
              </p:cNvPr>
              <p:cNvSpPr txBox="1"/>
              <p:nvPr/>
            </p:nvSpPr>
            <p:spPr>
              <a:xfrm>
                <a:off x="131685" y="3451745"/>
                <a:ext cx="1210785" cy="892552"/>
              </a:xfrm>
              <a:prstGeom prst="rect">
                <a:avLst/>
              </a:prstGeom>
              <a:noFill/>
            </p:spPr>
            <p:txBody>
              <a:bodyPr wrap="square" rtlCol="0">
                <a:spAutoFit/>
              </a:bodyPr>
              <a:lstStyle/>
              <a:p>
                <a:pPr algn="ctr"/>
                <a:r>
                  <a:rPr lang="en-US" sz="1400" dirty="0"/>
                  <a:t>Historical Airport Weather Data</a:t>
                </a:r>
                <a:endParaRPr lang="en-US" sz="1100" dirty="0"/>
              </a:p>
              <a:p>
                <a:pPr algn="ctr"/>
                <a:r>
                  <a:rPr lang="en-US" sz="1000" dirty="0"/>
                  <a:t>(CSV Files)</a:t>
                </a:r>
              </a:p>
            </p:txBody>
          </p:sp>
        </p:grpSp>
        <p:sp>
          <p:nvSpPr>
            <p:cNvPr id="16" name="TextBox 15">
              <a:extLst>
                <a:ext uri="{FF2B5EF4-FFF2-40B4-BE49-F238E27FC236}">
                  <a16:creationId xmlns:a16="http://schemas.microsoft.com/office/drawing/2014/main" id="{38DCBA9C-25A1-401E-B68C-3E47294B7E35}"/>
                </a:ext>
              </a:extLst>
            </p:cNvPr>
            <p:cNvSpPr txBox="1"/>
            <p:nvPr/>
          </p:nvSpPr>
          <p:spPr>
            <a:xfrm>
              <a:off x="9087564" y="3856579"/>
              <a:ext cx="1210785" cy="307777"/>
            </a:xfrm>
            <a:prstGeom prst="rect">
              <a:avLst/>
            </a:prstGeom>
            <a:noFill/>
          </p:spPr>
          <p:txBody>
            <a:bodyPr wrap="square" rtlCol="0">
              <a:spAutoFit/>
            </a:bodyPr>
            <a:lstStyle/>
            <a:p>
              <a:pPr algn="ctr"/>
              <a:r>
                <a:rPr lang="en-US" sz="1400" dirty="0"/>
                <a:t>Blob Storage</a:t>
              </a:r>
              <a:endParaRPr lang="en-US" sz="1000" dirty="0"/>
            </a:p>
          </p:txBody>
        </p:sp>
        <p:sp>
          <p:nvSpPr>
            <p:cNvPr id="17" name="TextBox 16">
              <a:extLst>
                <a:ext uri="{FF2B5EF4-FFF2-40B4-BE49-F238E27FC236}">
                  <a16:creationId xmlns:a16="http://schemas.microsoft.com/office/drawing/2014/main" id="{43255C0C-A48C-4588-9B98-D525C2B5013B}"/>
                </a:ext>
              </a:extLst>
            </p:cNvPr>
            <p:cNvSpPr txBox="1"/>
            <p:nvPr/>
          </p:nvSpPr>
          <p:spPr>
            <a:xfrm>
              <a:off x="6617029" y="3902746"/>
              <a:ext cx="1210785" cy="523220"/>
            </a:xfrm>
            <a:prstGeom prst="rect">
              <a:avLst/>
            </a:prstGeom>
            <a:noFill/>
          </p:spPr>
          <p:txBody>
            <a:bodyPr wrap="square" rtlCol="0">
              <a:spAutoFit/>
            </a:bodyPr>
            <a:lstStyle/>
            <a:p>
              <a:pPr algn="ctr"/>
              <a:r>
                <a:rPr lang="en-US" sz="1400" dirty="0"/>
                <a:t>Azure Data Factory</a:t>
              </a:r>
              <a:endParaRPr lang="en-US" sz="1000" dirty="0"/>
            </a:p>
          </p:txBody>
        </p:sp>
        <p:cxnSp>
          <p:nvCxnSpPr>
            <p:cNvPr id="18" name="Connector: Curved 17">
              <a:extLst>
                <a:ext uri="{FF2B5EF4-FFF2-40B4-BE49-F238E27FC236}">
                  <a16:creationId xmlns:a16="http://schemas.microsoft.com/office/drawing/2014/main" id="{BF76D366-27FD-4677-A2CD-C558B4CA578C}"/>
                </a:ext>
              </a:extLst>
            </p:cNvPr>
            <p:cNvCxnSpPr>
              <a:cxnSpLocks/>
              <a:stCxn id="9" idx="3"/>
            </p:cNvCxnSpPr>
            <p:nvPr/>
          </p:nvCxnSpPr>
          <p:spPr>
            <a:xfrm>
              <a:off x="5227407" y="2291257"/>
              <a:ext cx="1604870" cy="1162177"/>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Connector: Curved 18">
              <a:extLst>
                <a:ext uri="{FF2B5EF4-FFF2-40B4-BE49-F238E27FC236}">
                  <a16:creationId xmlns:a16="http://schemas.microsoft.com/office/drawing/2014/main" id="{229BEA2C-A189-4693-B1E4-A3BD7233DB29}"/>
                </a:ext>
              </a:extLst>
            </p:cNvPr>
            <p:cNvCxnSpPr>
              <a:cxnSpLocks/>
            </p:cNvCxnSpPr>
            <p:nvPr/>
          </p:nvCxnSpPr>
          <p:spPr>
            <a:xfrm flipV="1">
              <a:off x="5227407" y="3453434"/>
              <a:ext cx="1604870" cy="1398195"/>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0D670BE7-F713-46A8-97E8-ADD44CF3CB13}"/>
                </a:ext>
              </a:extLst>
            </p:cNvPr>
            <p:cNvCxnSpPr>
              <a:cxnSpLocks/>
            </p:cNvCxnSpPr>
            <p:nvPr/>
          </p:nvCxnSpPr>
          <p:spPr>
            <a:xfrm>
              <a:off x="7612567" y="3453434"/>
              <a:ext cx="1690245"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21" name="TextBox 20">
              <a:extLst>
                <a:ext uri="{FF2B5EF4-FFF2-40B4-BE49-F238E27FC236}">
                  <a16:creationId xmlns:a16="http://schemas.microsoft.com/office/drawing/2014/main" id="{B6CCA3C7-B771-4987-AD8B-925625F37A39}"/>
                </a:ext>
              </a:extLst>
            </p:cNvPr>
            <p:cNvSpPr txBox="1"/>
            <p:nvPr/>
          </p:nvSpPr>
          <p:spPr>
            <a:xfrm>
              <a:off x="5485072" y="1737259"/>
              <a:ext cx="1604869" cy="553998"/>
            </a:xfrm>
            <a:prstGeom prst="rect">
              <a:avLst/>
            </a:prstGeom>
            <a:noFill/>
          </p:spPr>
          <p:txBody>
            <a:bodyPr wrap="square" rtlCol="0">
              <a:spAutoFit/>
            </a:bodyPr>
            <a:lstStyle/>
            <a:p>
              <a:r>
                <a:rPr lang="en-US" sz="1000" dirty="0"/>
                <a:t>Install Integration Runtime</a:t>
              </a:r>
              <a:br>
                <a:rPr lang="en-US" sz="1000" dirty="0"/>
              </a:br>
              <a:r>
                <a:rPr lang="en-US" sz="1000" dirty="0"/>
                <a:t>to move on-premises data to Azure Storage</a:t>
              </a:r>
            </a:p>
          </p:txBody>
        </p:sp>
        <p:pic>
          <p:nvPicPr>
            <p:cNvPr id="22" name="Graphic 21" descr="Daily Calendar">
              <a:extLst>
                <a:ext uri="{FF2B5EF4-FFF2-40B4-BE49-F238E27FC236}">
                  <a16:creationId xmlns:a16="http://schemas.microsoft.com/office/drawing/2014/main" id="{2BA1EA4B-7F08-49A8-A6CB-98840C51F34C}"/>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120348" y="2729386"/>
              <a:ext cx="667806" cy="667806"/>
            </a:xfrm>
            <a:prstGeom prst="rect">
              <a:avLst/>
            </a:prstGeom>
          </p:spPr>
        </p:pic>
        <p:sp>
          <p:nvSpPr>
            <p:cNvPr id="23" name="TextBox 22">
              <a:extLst>
                <a:ext uri="{FF2B5EF4-FFF2-40B4-BE49-F238E27FC236}">
                  <a16:creationId xmlns:a16="http://schemas.microsoft.com/office/drawing/2014/main" id="{E5C70E23-91C1-4C5F-B9E8-CA84F59FEBFE}"/>
                </a:ext>
              </a:extLst>
            </p:cNvPr>
            <p:cNvSpPr txBox="1"/>
            <p:nvPr/>
          </p:nvSpPr>
          <p:spPr>
            <a:xfrm>
              <a:off x="7841224" y="3509677"/>
              <a:ext cx="1232929" cy="400110"/>
            </a:xfrm>
            <a:prstGeom prst="rect">
              <a:avLst/>
            </a:prstGeom>
            <a:noFill/>
          </p:spPr>
          <p:txBody>
            <a:bodyPr wrap="square" rtlCol="0">
              <a:spAutoFit/>
            </a:bodyPr>
            <a:lstStyle/>
            <a:p>
              <a:pPr algn="ctr"/>
              <a:r>
                <a:rPr lang="en-US" sz="1000" dirty="0"/>
                <a:t>Monthly copy activity</a:t>
              </a:r>
            </a:p>
          </p:txBody>
        </p:sp>
        <p:pic>
          <p:nvPicPr>
            <p:cNvPr id="24" name="Graphic 23">
              <a:extLst>
                <a:ext uri="{FF2B5EF4-FFF2-40B4-BE49-F238E27FC236}">
                  <a16:creationId xmlns:a16="http://schemas.microsoft.com/office/drawing/2014/main" id="{EF9D93A1-9AC8-4B7A-A2E8-29FA73C8DB1B}"/>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803383" y="3107022"/>
              <a:ext cx="838079" cy="838079"/>
            </a:xfrm>
            <a:prstGeom prst="rect">
              <a:avLst/>
            </a:prstGeom>
          </p:spPr>
        </p:pic>
        <p:pic>
          <p:nvPicPr>
            <p:cNvPr id="25" name="Graphic 24">
              <a:extLst>
                <a:ext uri="{FF2B5EF4-FFF2-40B4-BE49-F238E27FC236}">
                  <a16:creationId xmlns:a16="http://schemas.microsoft.com/office/drawing/2014/main" id="{FA4F8187-C2B0-405A-A7F0-EC4BB021976B}"/>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316222" y="3130953"/>
              <a:ext cx="790215" cy="790215"/>
            </a:xfrm>
            <a:prstGeom prst="rect">
              <a:avLst/>
            </a:prstGeom>
          </p:spPr>
        </p:pic>
      </p:gr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6"/>
            <a:ext cx="7058316" cy="1081553"/>
          </a:xfrm>
        </p:spPr>
        <p:txBody>
          <a:bodyPr>
            <a:normAutofit/>
          </a:bodyPr>
          <a:lstStyle/>
          <a:p>
            <a:pPr marL="0" indent="0">
              <a:buNone/>
            </a:pPr>
            <a:r>
              <a:rPr lang="en-US" sz="3600" dirty="0">
                <a:solidFill>
                  <a:schemeClr val="tx1"/>
                </a:solidFill>
                <a:latin typeface="+mj-lt"/>
              </a:rPr>
              <a:t>Data preparation</a:t>
            </a:r>
          </a:p>
        </p:txBody>
      </p:sp>
      <p:grpSp>
        <p:nvGrpSpPr>
          <p:cNvPr id="19" name="Group 18" descr="Data Preparation Preferred Solution Architecture">
            <a:extLst>
              <a:ext uri="{FF2B5EF4-FFF2-40B4-BE49-F238E27FC236}">
                <a16:creationId xmlns:a16="http://schemas.microsoft.com/office/drawing/2014/main" id="{AA231203-3E9D-404F-8A8E-D127D17F5A7F}"/>
              </a:ext>
            </a:extLst>
          </p:cNvPr>
          <p:cNvGrpSpPr/>
          <p:nvPr/>
        </p:nvGrpSpPr>
        <p:grpSpPr>
          <a:xfrm>
            <a:off x="1190137" y="2003898"/>
            <a:ext cx="10175022" cy="4286870"/>
            <a:chOff x="1190137" y="2003898"/>
            <a:chExt cx="10175022" cy="4286870"/>
          </a:xfrm>
        </p:grpSpPr>
        <p:grpSp>
          <p:nvGrpSpPr>
            <p:cNvPr id="8" name="Group 7">
              <a:extLst>
                <a:ext uri="{FF2B5EF4-FFF2-40B4-BE49-F238E27FC236}">
                  <a16:creationId xmlns:a16="http://schemas.microsoft.com/office/drawing/2014/main" id="{D9FBFBE1-46B2-4D76-AC15-523D5EAB0743}"/>
                </a:ext>
              </a:extLst>
            </p:cNvPr>
            <p:cNvGrpSpPr/>
            <p:nvPr/>
          </p:nvGrpSpPr>
          <p:grpSpPr>
            <a:xfrm>
              <a:off x="1190137" y="2483285"/>
              <a:ext cx="3202926" cy="2962190"/>
              <a:chOff x="6009538" y="1570780"/>
              <a:chExt cx="1210785" cy="1119781"/>
            </a:xfrm>
          </p:grpSpPr>
          <p:pic>
            <p:nvPicPr>
              <p:cNvPr id="9" name="Graphic 8">
                <a:extLst>
                  <a:ext uri="{FF2B5EF4-FFF2-40B4-BE49-F238E27FC236}">
                    <a16:creationId xmlns:a16="http://schemas.microsoft.com/office/drawing/2014/main" id="{024E8258-199E-4D28-A625-D9AB8B865DB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163013" y="1570780"/>
                <a:ext cx="838079" cy="838079"/>
              </a:xfrm>
              <a:prstGeom prst="rect">
                <a:avLst/>
              </a:prstGeom>
            </p:spPr>
          </p:pic>
          <p:sp>
            <p:nvSpPr>
              <p:cNvPr id="10" name="TextBox 9">
                <a:extLst>
                  <a:ext uri="{FF2B5EF4-FFF2-40B4-BE49-F238E27FC236}">
                    <a16:creationId xmlns:a16="http://schemas.microsoft.com/office/drawing/2014/main" id="{D850F0DD-47E2-4912-829B-D9E15E2674DB}"/>
                  </a:ext>
                </a:extLst>
              </p:cNvPr>
              <p:cNvSpPr txBox="1"/>
              <p:nvPr/>
            </p:nvSpPr>
            <p:spPr>
              <a:xfrm>
                <a:off x="6009538" y="2376424"/>
                <a:ext cx="1210785" cy="314137"/>
              </a:xfrm>
              <a:prstGeom prst="rect">
                <a:avLst/>
              </a:prstGeom>
              <a:noFill/>
            </p:spPr>
            <p:txBody>
              <a:bodyPr wrap="square" rtlCol="0">
                <a:spAutoFit/>
              </a:bodyPr>
              <a:lstStyle/>
              <a:p>
                <a:pPr algn="ctr"/>
                <a:r>
                  <a:rPr lang="en-US" sz="2400" dirty="0"/>
                  <a:t>Azure Databricks Workspace</a:t>
                </a:r>
                <a:endParaRPr lang="en-US" sz="1400" dirty="0"/>
              </a:p>
            </p:txBody>
          </p:sp>
        </p:grpSp>
        <p:sp>
          <p:nvSpPr>
            <p:cNvPr id="11" name="Arrow: Down 10">
              <a:extLst>
                <a:ext uri="{FF2B5EF4-FFF2-40B4-BE49-F238E27FC236}">
                  <a16:creationId xmlns:a16="http://schemas.microsoft.com/office/drawing/2014/main" id="{135F1F0F-CF73-4E55-9177-5B59E6936DFD}"/>
                </a:ext>
              </a:extLst>
            </p:cNvPr>
            <p:cNvSpPr/>
            <p:nvPr/>
          </p:nvSpPr>
          <p:spPr>
            <a:xfrm rot="16200000">
              <a:off x="5400989" y="2309640"/>
              <a:ext cx="801353" cy="2564284"/>
            </a:xfrm>
            <a:prstGeom prst="down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vert="vert" rtlCol="0" anchor="ctr"/>
            <a:lstStyle/>
            <a:p>
              <a:pPr algn="ctr"/>
              <a:r>
                <a:rPr lang="en-US" sz="2400" dirty="0"/>
                <a:t>Spark SQL</a:t>
              </a:r>
            </a:p>
          </p:txBody>
        </p:sp>
        <p:grpSp>
          <p:nvGrpSpPr>
            <p:cNvPr id="15" name="Group 14">
              <a:extLst>
                <a:ext uri="{FF2B5EF4-FFF2-40B4-BE49-F238E27FC236}">
                  <a16:creationId xmlns:a16="http://schemas.microsoft.com/office/drawing/2014/main" id="{ED431EAB-FCF3-4FDC-8F9A-7739DD69EB49}"/>
                </a:ext>
              </a:extLst>
            </p:cNvPr>
            <p:cNvGrpSpPr/>
            <p:nvPr/>
          </p:nvGrpSpPr>
          <p:grpSpPr>
            <a:xfrm>
              <a:off x="8033955" y="2003898"/>
              <a:ext cx="2844249" cy="3093395"/>
              <a:chOff x="7672953" y="1867711"/>
              <a:chExt cx="2844249" cy="3093395"/>
            </a:xfrm>
          </p:grpSpPr>
          <p:sp>
            <p:nvSpPr>
              <p:cNvPr id="14" name="Rectangle 13">
                <a:extLst>
                  <a:ext uri="{FF2B5EF4-FFF2-40B4-BE49-F238E27FC236}">
                    <a16:creationId xmlns:a16="http://schemas.microsoft.com/office/drawing/2014/main" id="{41C51065-5B8F-4D55-BC0A-E26E52181F25}"/>
                  </a:ext>
                </a:extLst>
              </p:cNvPr>
              <p:cNvSpPr/>
              <p:nvPr/>
            </p:nvSpPr>
            <p:spPr bwMode="auto">
              <a:xfrm>
                <a:off x="7963287" y="1867711"/>
                <a:ext cx="2163208" cy="309339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45EBDEC3-550B-42C5-9FCA-A2C9C8E7A5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72953" y="1990398"/>
                <a:ext cx="2844249" cy="2844249"/>
              </a:xfrm>
              <a:prstGeom prst="rect">
                <a:avLst/>
              </a:prstGeom>
            </p:spPr>
          </p:pic>
        </p:grpSp>
        <p:sp>
          <p:nvSpPr>
            <p:cNvPr id="13" name="TextBox 12">
              <a:extLst>
                <a:ext uri="{FF2B5EF4-FFF2-40B4-BE49-F238E27FC236}">
                  <a16:creationId xmlns:a16="http://schemas.microsoft.com/office/drawing/2014/main" id="{06DC36E3-E932-416B-A7FD-29531F6F376C}"/>
                </a:ext>
              </a:extLst>
            </p:cNvPr>
            <p:cNvSpPr txBox="1"/>
            <p:nvPr/>
          </p:nvSpPr>
          <p:spPr>
            <a:xfrm>
              <a:off x="4119123" y="2636872"/>
              <a:ext cx="344376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Explore &amp; Prepare Data</a:t>
              </a:r>
            </a:p>
          </p:txBody>
        </p:sp>
        <p:pic>
          <p:nvPicPr>
            <p:cNvPr id="16" name="Graphic 15">
              <a:extLst>
                <a:ext uri="{FF2B5EF4-FFF2-40B4-BE49-F238E27FC236}">
                  <a16:creationId xmlns:a16="http://schemas.microsoft.com/office/drawing/2014/main" id="{F227039A-59CB-469E-97DB-1C15731B3D0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397622" y="3796882"/>
              <a:ext cx="1237182" cy="1237181"/>
            </a:xfrm>
            <a:prstGeom prst="rect">
              <a:avLst/>
            </a:prstGeom>
          </p:spPr>
        </p:pic>
        <p:sp>
          <p:nvSpPr>
            <p:cNvPr id="18" name="TextBox 17">
              <a:extLst>
                <a:ext uri="{FF2B5EF4-FFF2-40B4-BE49-F238E27FC236}">
                  <a16:creationId xmlns:a16="http://schemas.microsoft.com/office/drawing/2014/main" id="{520E9B6C-FAF3-4F49-93C6-E19A35A6A7D0}"/>
                </a:ext>
              </a:extLst>
            </p:cNvPr>
            <p:cNvSpPr txBox="1"/>
            <p:nvPr/>
          </p:nvSpPr>
          <p:spPr>
            <a:xfrm>
              <a:off x="7546998" y="5253561"/>
              <a:ext cx="3818161" cy="1037207"/>
            </a:xfrm>
            <a:prstGeom prst="rect">
              <a:avLst/>
            </a:prstGeom>
            <a:noFill/>
          </p:spPr>
          <p:txBody>
            <a:bodyPr wrap="non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Databricks notebook used</a:t>
              </a:r>
            </a:p>
            <a:p>
              <a:pPr algn="ctr">
                <a:lnSpc>
                  <a:spcPct val="90000"/>
                </a:lnSpc>
                <a:spcAft>
                  <a:spcPts val="600"/>
                </a:spcAft>
              </a:pPr>
              <a:r>
                <a:rPr lang="en-US" sz="2400" dirty="0">
                  <a:gradFill>
                    <a:gsLst>
                      <a:gs pos="2917">
                        <a:schemeClr val="tx1"/>
                      </a:gs>
                      <a:gs pos="30000">
                        <a:schemeClr val="tx1"/>
                      </a:gs>
                    </a:gsLst>
                    <a:lin ang="5400000" scaled="0"/>
                  </a:gradFill>
                </a:rPr>
                <a:t>By AWT analysts</a:t>
              </a:r>
            </a:p>
          </p:txBody>
        </p:sp>
      </p:grpSp>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Preferred solution - 4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1207182"/>
          </a:xfrm>
        </p:spPr>
        <p:txBody>
          <a:bodyPr vert="horz" wrap="square" lIns="146304" tIns="91440" rIns="146304" bIns="91440" rtlCol="0" anchor="t">
            <a:normAutofit/>
          </a:bodyPr>
          <a:lstStyle/>
          <a:p>
            <a:pPr marL="0" indent="0">
              <a:buNone/>
            </a:pPr>
            <a:r>
              <a:rPr lang="en-US" sz="3600" dirty="0">
                <a:solidFill>
                  <a:schemeClr val="tx1"/>
                </a:solidFill>
                <a:latin typeface="+mj-lt"/>
              </a:rPr>
              <a:t>Machine </a:t>
            </a:r>
            <a:r>
              <a:rPr lang="en-US" sz="3600" dirty="0">
                <a:solidFill>
                  <a:schemeClr val="tx1"/>
                </a:solidFill>
              </a:rPr>
              <a:t>learning</a:t>
            </a:r>
            <a:r>
              <a:rPr lang="en-US" sz="3600" dirty="0">
                <a:solidFill>
                  <a:schemeClr val="tx1"/>
                </a:solidFill>
                <a:latin typeface="+mj-lt"/>
              </a:rPr>
              <a:t> </a:t>
            </a:r>
            <a:r>
              <a:rPr lang="en-US" sz="3600" dirty="0">
                <a:solidFill>
                  <a:schemeClr val="tx1"/>
                </a:solidFill>
              </a:rPr>
              <a:t>model</a:t>
            </a:r>
            <a:endParaRPr lang="en-US" sz="3600" dirty="0">
              <a:solidFill>
                <a:schemeClr val="tx1"/>
              </a:solidFill>
              <a:latin typeface="+mj-lt"/>
            </a:endParaRPr>
          </a:p>
          <a:p>
            <a:pPr marL="335915" indent="-335915"/>
            <a:endParaRPr lang="en-US" sz="8000"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8000" dirty="0">
              <a:solidFill>
                <a:schemeClr val="tx1"/>
              </a:solidFill>
              <a:latin typeface="Segoe UI Semilight" panose="020B0402040204020203" pitchFamily="34" charset="0"/>
              <a:cs typeface="Segoe UI Semilight" panose="020B0402040204020203" pitchFamily="34" charset="0"/>
            </a:endParaRPr>
          </a:p>
        </p:txBody>
      </p:sp>
      <p:grpSp>
        <p:nvGrpSpPr>
          <p:cNvPr id="7" name="Group 6" descr="Machine learning model preferred solution architecture">
            <a:extLst>
              <a:ext uri="{FF2B5EF4-FFF2-40B4-BE49-F238E27FC236}">
                <a16:creationId xmlns:a16="http://schemas.microsoft.com/office/drawing/2014/main" id="{AA0A0FEB-D57F-4724-A8FA-251CFA5035D7}"/>
              </a:ext>
            </a:extLst>
          </p:cNvPr>
          <p:cNvGrpSpPr/>
          <p:nvPr/>
        </p:nvGrpSpPr>
        <p:grpSpPr>
          <a:xfrm>
            <a:off x="1190137" y="2003898"/>
            <a:ext cx="10712337" cy="4541091"/>
            <a:chOff x="1190137" y="2003898"/>
            <a:chExt cx="10712337" cy="4541091"/>
          </a:xfrm>
        </p:grpSpPr>
        <p:grpSp>
          <p:nvGrpSpPr>
            <p:cNvPr id="8" name="Group 7">
              <a:extLst>
                <a:ext uri="{FF2B5EF4-FFF2-40B4-BE49-F238E27FC236}">
                  <a16:creationId xmlns:a16="http://schemas.microsoft.com/office/drawing/2014/main" id="{D7BD3C50-89EF-4951-AD87-18ADBB33A7C3}"/>
                </a:ext>
              </a:extLst>
            </p:cNvPr>
            <p:cNvGrpSpPr/>
            <p:nvPr/>
          </p:nvGrpSpPr>
          <p:grpSpPr>
            <a:xfrm>
              <a:off x="1190137" y="2483285"/>
              <a:ext cx="3202926" cy="2962190"/>
              <a:chOff x="6009538" y="1570780"/>
              <a:chExt cx="1210785" cy="1119781"/>
            </a:xfrm>
          </p:grpSpPr>
          <p:pic>
            <p:nvPicPr>
              <p:cNvPr id="16" name="Graphic 15">
                <a:extLst>
                  <a:ext uri="{FF2B5EF4-FFF2-40B4-BE49-F238E27FC236}">
                    <a16:creationId xmlns:a16="http://schemas.microsoft.com/office/drawing/2014/main" id="{A14D0A87-B8F5-4891-9730-57ED9633774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163013" y="1570780"/>
                <a:ext cx="838079" cy="838079"/>
              </a:xfrm>
              <a:prstGeom prst="rect">
                <a:avLst/>
              </a:prstGeom>
            </p:spPr>
          </p:pic>
          <p:sp>
            <p:nvSpPr>
              <p:cNvPr id="17" name="TextBox 16">
                <a:extLst>
                  <a:ext uri="{FF2B5EF4-FFF2-40B4-BE49-F238E27FC236}">
                    <a16:creationId xmlns:a16="http://schemas.microsoft.com/office/drawing/2014/main" id="{FA1AD091-6089-4A9D-B37C-488431B63241}"/>
                  </a:ext>
                </a:extLst>
              </p:cNvPr>
              <p:cNvSpPr txBox="1"/>
              <p:nvPr/>
            </p:nvSpPr>
            <p:spPr>
              <a:xfrm>
                <a:off x="6009538" y="2376424"/>
                <a:ext cx="1210785" cy="314137"/>
              </a:xfrm>
              <a:prstGeom prst="rect">
                <a:avLst/>
              </a:prstGeom>
              <a:noFill/>
            </p:spPr>
            <p:txBody>
              <a:bodyPr wrap="square" rtlCol="0">
                <a:spAutoFit/>
              </a:bodyPr>
              <a:lstStyle/>
              <a:p>
                <a:pPr algn="ctr"/>
                <a:r>
                  <a:rPr lang="en-US" sz="2400" dirty="0"/>
                  <a:t>Azure Databricks Workspace</a:t>
                </a:r>
                <a:endParaRPr lang="en-US" sz="1400" dirty="0"/>
              </a:p>
            </p:txBody>
          </p:sp>
        </p:grpSp>
        <p:sp>
          <p:nvSpPr>
            <p:cNvPr id="11" name="TextBox 10">
              <a:extLst>
                <a:ext uri="{FF2B5EF4-FFF2-40B4-BE49-F238E27FC236}">
                  <a16:creationId xmlns:a16="http://schemas.microsoft.com/office/drawing/2014/main" id="{C251E0A0-2F5C-4B2F-8812-C80CAB7C2902}"/>
                </a:ext>
              </a:extLst>
            </p:cNvPr>
            <p:cNvSpPr txBox="1"/>
            <p:nvPr/>
          </p:nvSpPr>
          <p:spPr>
            <a:xfrm>
              <a:off x="4624962" y="2801136"/>
              <a:ext cx="208525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Prepare Data</a:t>
              </a:r>
            </a:p>
          </p:txBody>
        </p:sp>
        <p:sp>
          <p:nvSpPr>
            <p:cNvPr id="9" name="Arrow: Down 8">
              <a:extLst>
                <a:ext uri="{FF2B5EF4-FFF2-40B4-BE49-F238E27FC236}">
                  <a16:creationId xmlns:a16="http://schemas.microsoft.com/office/drawing/2014/main" id="{5D274D33-61F0-46A4-8CC3-DDB67EC37943}"/>
                </a:ext>
              </a:extLst>
            </p:cNvPr>
            <p:cNvSpPr/>
            <p:nvPr/>
          </p:nvSpPr>
          <p:spPr>
            <a:xfrm rot="16200000">
              <a:off x="5400989" y="2309640"/>
              <a:ext cx="801353" cy="2564284"/>
            </a:xfrm>
            <a:prstGeom prst="down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vert="vert" rtlCol="0" anchor="ctr"/>
            <a:lstStyle/>
            <a:p>
              <a:pPr algn="ctr"/>
              <a:r>
                <a:rPr lang="en-US" sz="2400" dirty="0"/>
                <a:t>Spark SQL</a:t>
              </a:r>
            </a:p>
          </p:txBody>
        </p:sp>
        <p:grpSp>
          <p:nvGrpSpPr>
            <p:cNvPr id="10" name="Group 9">
              <a:extLst>
                <a:ext uri="{FF2B5EF4-FFF2-40B4-BE49-F238E27FC236}">
                  <a16:creationId xmlns:a16="http://schemas.microsoft.com/office/drawing/2014/main" id="{FB875A92-4590-4BC8-B792-55E69535FCA1}"/>
                </a:ext>
              </a:extLst>
            </p:cNvPr>
            <p:cNvGrpSpPr/>
            <p:nvPr/>
          </p:nvGrpSpPr>
          <p:grpSpPr>
            <a:xfrm>
              <a:off x="8033955" y="2003898"/>
              <a:ext cx="2844249" cy="3093395"/>
              <a:chOff x="7672953" y="1867711"/>
              <a:chExt cx="2844249" cy="3093395"/>
            </a:xfrm>
          </p:grpSpPr>
          <p:sp>
            <p:nvSpPr>
              <p:cNvPr id="14" name="Rectangle 13">
                <a:extLst>
                  <a:ext uri="{FF2B5EF4-FFF2-40B4-BE49-F238E27FC236}">
                    <a16:creationId xmlns:a16="http://schemas.microsoft.com/office/drawing/2014/main" id="{D416F357-81FE-4506-8D30-39F002B71DAB}"/>
                  </a:ext>
                </a:extLst>
              </p:cNvPr>
              <p:cNvSpPr/>
              <p:nvPr/>
            </p:nvSpPr>
            <p:spPr bwMode="auto">
              <a:xfrm>
                <a:off x="7963287" y="1867711"/>
                <a:ext cx="2163208" cy="309339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a:extLst>
                  <a:ext uri="{FF2B5EF4-FFF2-40B4-BE49-F238E27FC236}">
                    <a16:creationId xmlns:a16="http://schemas.microsoft.com/office/drawing/2014/main" id="{C119749D-335C-478F-A247-98B352698C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72953" y="1990398"/>
                <a:ext cx="2844249" cy="2844249"/>
              </a:xfrm>
              <a:prstGeom prst="rect">
                <a:avLst/>
              </a:prstGeom>
            </p:spPr>
          </p:pic>
        </p:grpSp>
        <p:pic>
          <p:nvPicPr>
            <p:cNvPr id="12" name="Graphic 11">
              <a:extLst>
                <a:ext uri="{FF2B5EF4-FFF2-40B4-BE49-F238E27FC236}">
                  <a16:creationId xmlns:a16="http://schemas.microsoft.com/office/drawing/2014/main" id="{A94B7281-DFAC-412A-8261-585A5E2824C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397622" y="3796882"/>
              <a:ext cx="1237182" cy="1237181"/>
            </a:xfrm>
            <a:prstGeom prst="rect">
              <a:avLst/>
            </a:prstGeom>
          </p:spPr>
        </p:pic>
        <p:sp>
          <p:nvSpPr>
            <p:cNvPr id="13" name="TextBox 12">
              <a:extLst>
                <a:ext uri="{FF2B5EF4-FFF2-40B4-BE49-F238E27FC236}">
                  <a16:creationId xmlns:a16="http://schemas.microsoft.com/office/drawing/2014/main" id="{23AC226B-1A56-4EF9-8927-590AF43F30B3}"/>
                </a:ext>
              </a:extLst>
            </p:cNvPr>
            <p:cNvSpPr txBox="1"/>
            <p:nvPr/>
          </p:nvSpPr>
          <p:spPr>
            <a:xfrm>
              <a:off x="6909312" y="5175383"/>
              <a:ext cx="4993162" cy="1369606"/>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Spark </a:t>
              </a:r>
              <a:r>
                <a:rPr lang="en-US" sz="2400" dirty="0" err="1">
                  <a:gradFill>
                    <a:gsLst>
                      <a:gs pos="2917">
                        <a:schemeClr val="tx1"/>
                      </a:gs>
                      <a:gs pos="30000">
                        <a:schemeClr val="tx1"/>
                      </a:gs>
                    </a:gsLst>
                    <a:lin ang="5400000" scaled="0"/>
                  </a:gradFill>
                </a:rPr>
                <a:t>MLlib</a:t>
              </a:r>
              <a:r>
                <a:rPr lang="en-US" sz="2400" dirty="0">
                  <a:gradFill>
                    <a:gsLst>
                      <a:gs pos="2917">
                        <a:schemeClr val="tx1"/>
                      </a:gs>
                      <a:gs pos="30000">
                        <a:schemeClr val="tx1"/>
                      </a:gs>
                    </a:gsLst>
                    <a:lin ang="5400000" scaled="0"/>
                  </a:gradFill>
                </a:rPr>
                <a:t> two-class logistic</a:t>
              </a:r>
            </a:p>
            <a:p>
              <a:pPr>
                <a:lnSpc>
                  <a:spcPct val="90000"/>
                </a:lnSpc>
                <a:spcAft>
                  <a:spcPts val="600"/>
                </a:spcAft>
              </a:pPr>
              <a:r>
                <a:rPr lang="en-US" sz="2400" dirty="0">
                  <a:gradFill>
                    <a:gsLst>
                      <a:gs pos="2917">
                        <a:schemeClr val="tx1"/>
                      </a:gs>
                      <a:gs pos="30000">
                        <a:schemeClr val="tx1"/>
                      </a:gs>
                    </a:gsLst>
                    <a:lin ang="5400000" scaled="0"/>
                  </a:gradFill>
                </a:rPr>
                <a:t>regression model created and </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trained within Databricks notebook</a:t>
              </a:r>
            </a:p>
          </p:txBody>
        </p:sp>
      </p:grpSp>
      <p:grpSp>
        <p:nvGrpSpPr>
          <p:cNvPr id="21" name="Python Logo" descr="Pyhton Logo">
            <a:extLst>
              <a:ext uri="{FF2B5EF4-FFF2-40B4-BE49-F238E27FC236}">
                <a16:creationId xmlns:a16="http://schemas.microsoft.com/office/drawing/2014/main" id="{5C5448D7-90A4-42BC-A0BD-F970982706F1}"/>
              </a:ext>
            </a:extLst>
          </p:cNvPr>
          <p:cNvGrpSpPr/>
          <p:nvPr/>
        </p:nvGrpSpPr>
        <p:grpSpPr>
          <a:xfrm>
            <a:off x="7083808" y="1169861"/>
            <a:ext cx="1589986" cy="1589985"/>
            <a:chOff x="5637603" y="367300"/>
            <a:chExt cx="2216996" cy="2216995"/>
          </a:xfrm>
        </p:grpSpPr>
        <p:sp>
          <p:nvSpPr>
            <p:cNvPr id="20" name="Oval 19">
              <a:extLst>
                <a:ext uri="{FF2B5EF4-FFF2-40B4-BE49-F238E27FC236}">
                  <a16:creationId xmlns:a16="http://schemas.microsoft.com/office/drawing/2014/main" id="{DF1419A3-6562-45C3-9FB9-FB642B4619F9}"/>
                </a:ext>
              </a:extLst>
            </p:cNvPr>
            <p:cNvSpPr/>
            <p:nvPr/>
          </p:nvSpPr>
          <p:spPr bwMode="auto">
            <a:xfrm>
              <a:off x="5637603" y="367300"/>
              <a:ext cx="2216996" cy="2216995"/>
            </a:xfrm>
            <a:prstGeom prst="ellipse">
              <a:avLst/>
            </a:prstGeom>
            <a:solidFill>
              <a:srgbClr val="FFFFFF">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Graphic 18">
              <a:extLst>
                <a:ext uri="{FF2B5EF4-FFF2-40B4-BE49-F238E27FC236}">
                  <a16:creationId xmlns:a16="http://schemas.microsoft.com/office/drawing/2014/main" id="{3D1DB51B-E5D5-43BA-B0BE-BCC8E65263D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20932" y="625718"/>
              <a:ext cx="1670146" cy="1670146"/>
            </a:xfrm>
            <a:prstGeom prst="rect">
              <a:avLst/>
            </a:prstGeom>
          </p:spPr>
        </p:pic>
      </p:grpSp>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- 5</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5458758"/>
          </a:xfrm>
        </p:spPr>
        <p:txBody>
          <a:bodyPr vert="horz" wrap="square" lIns="146304" tIns="91440" rIns="146304" bIns="91440" rtlCol="0" anchor="t">
            <a:normAutofit/>
          </a:bodyPr>
          <a:lstStyle/>
          <a:p>
            <a:pPr marL="0" indent="0">
              <a:buNone/>
            </a:pPr>
            <a:r>
              <a:rPr lang="en-US" sz="3600" dirty="0">
                <a:solidFill>
                  <a:schemeClr val="tx1"/>
                </a:solidFill>
                <a:latin typeface="+mj-lt"/>
              </a:rPr>
              <a:t>Machine </a:t>
            </a:r>
            <a:r>
              <a:rPr lang="en-US" sz="3600" dirty="0">
                <a:solidFill>
                  <a:schemeClr val="tx1"/>
                </a:solidFill>
              </a:rPr>
              <a:t>learning</a:t>
            </a:r>
            <a:r>
              <a:rPr lang="en-US" sz="3600" dirty="0">
                <a:solidFill>
                  <a:schemeClr val="tx1"/>
                </a:solidFill>
                <a:latin typeface="+mj-lt"/>
              </a:rPr>
              <a:t> </a:t>
            </a:r>
            <a:r>
              <a:rPr lang="en-US" sz="3600" dirty="0">
                <a:solidFill>
                  <a:schemeClr val="tx1"/>
                </a:solidFill>
              </a:rPr>
              <a:t>model</a:t>
            </a:r>
          </a:p>
          <a:p>
            <a:pPr marL="0" indent="0">
              <a:buNone/>
            </a:pPr>
            <a:endParaRPr lang="en-US" sz="2800" dirty="0">
              <a:solidFill>
                <a:schemeClr val="tx1"/>
              </a:solidFill>
              <a:latin typeface="+mj-lt"/>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Start with domain knowledge</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Remove fields that do not add value</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Validate preliminary model against training data</a:t>
            </a:r>
          </a:p>
        </p:txBody>
      </p:sp>
      <p:pic>
        <p:nvPicPr>
          <p:cNvPr id="6" name="Graphic 5" descr="Checklist">
            <a:extLst>
              <a:ext uri="{FF2B5EF4-FFF2-40B4-BE49-F238E27FC236}">
                <a16:creationId xmlns:a16="http://schemas.microsoft.com/office/drawing/2014/main" id="{CAEB9142-8057-4B60-B1AF-A3CE1878DF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71460" y="3429000"/>
            <a:ext cx="2831023" cy="2831023"/>
          </a:xfrm>
          <a:prstGeom prst="rect">
            <a:avLst/>
          </a:prstGeom>
        </p:spPr>
      </p:pic>
      <p:pic>
        <p:nvPicPr>
          <p:cNvPr id="8" name="Graphic 7" descr="Brain in head">
            <a:extLst>
              <a:ext uri="{FF2B5EF4-FFF2-40B4-BE49-F238E27FC236}">
                <a16:creationId xmlns:a16="http://schemas.microsoft.com/office/drawing/2014/main" id="{384D219A-2A4E-445F-9CA6-895A28DF6D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47293" y="533583"/>
            <a:ext cx="2279359" cy="2279359"/>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37965" y="1189176"/>
            <a:ext cx="11584795" cy="5232202"/>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Deploy a web app using Machine Learning (ML) to predict travel delays given flight delay data and weather conditions. Plan a bulk data import operation, followed by preparation, such as cleaning and manipulating the data for testing and training your Machine Learning model. </a:t>
            </a:r>
          </a:p>
          <a:p>
            <a:pPr>
              <a:lnSpc>
                <a:spcPct val="90000"/>
              </a:lnSpc>
              <a:spcAft>
                <a:spcPts val="600"/>
              </a:spcAft>
            </a:pPr>
            <a:endParaRPr lang="en-US" sz="2400" dirty="0"/>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Build a complete Machine Learning (ML) model hosted on Databricks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Integrate an Azure Databricks web service into a Web App</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Use Azure Data Factory (ADF) for data movement and operationalizing ML scoring</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Summarize data with HDInsight and Spark SQL</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Visualize batch predictions on a map using Power BI</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- 6</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007025" cy="5458758"/>
          </a:xfrm>
        </p:spPr>
        <p:txBody>
          <a:bodyPr vert="horz" wrap="square" lIns="146304" tIns="91440" rIns="146304" bIns="91440" rtlCol="0" anchor="t">
            <a:noAutofit/>
          </a:bodyPr>
          <a:lstStyle/>
          <a:p>
            <a:pPr marL="0" indent="0">
              <a:buNone/>
            </a:pPr>
            <a:r>
              <a:rPr lang="en-US" sz="3600" dirty="0">
                <a:solidFill>
                  <a:schemeClr val="tx1"/>
                </a:solidFill>
                <a:latin typeface="+mj-lt"/>
              </a:rPr>
              <a:t>Machine </a:t>
            </a:r>
            <a:r>
              <a:rPr lang="en-US" sz="3600" dirty="0">
                <a:solidFill>
                  <a:schemeClr val="tx1"/>
                </a:solidFill>
              </a:rPr>
              <a:t>learning</a:t>
            </a:r>
            <a:r>
              <a:rPr lang="en-US" sz="3600" dirty="0">
                <a:solidFill>
                  <a:schemeClr val="tx1"/>
                </a:solidFill>
                <a:latin typeface="+mj-lt"/>
              </a:rPr>
              <a:t> </a:t>
            </a:r>
            <a:r>
              <a:rPr lang="en-US" sz="3600" dirty="0">
                <a:solidFill>
                  <a:schemeClr val="tx1"/>
                </a:solidFill>
              </a:rPr>
              <a:t>model</a:t>
            </a:r>
            <a:endParaRPr lang="en-US" sz="3600" dirty="0">
              <a:solidFill>
                <a:schemeClr val="tx1"/>
              </a:solidFill>
              <a:latin typeface="+mj-lt"/>
            </a:endParaRPr>
          </a:p>
          <a:p>
            <a:pPr marL="335915" indent="-335915"/>
            <a:endParaRPr lang="en-US" sz="28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Data munging with R or Python</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Reserve some historical data to “test” the model</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Measure error on the training set and validation sets separately for an indicator of whether the model is in danger overfitting</a:t>
            </a:r>
            <a:endParaRPr lang="en-US" sz="4000" dirty="0">
              <a:solidFill>
                <a:schemeClr val="tx1"/>
              </a:solidFill>
              <a:latin typeface="Segoe UI Semilight" panose="020B0402040204020203" pitchFamily="34" charset="0"/>
              <a:cs typeface="Segoe UI Semilight" panose="020B0402040204020203" pitchFamily="34" charset="0"/>
            </a:endParaRPr>
          </a:p>
        </p:txBody>
      </p:sp>
      <p:grpSp>
        <p:nvGrpSpPr>
          <p:cNvPr id="4" name="Group 3" descr="Python and R Programming logos" title="Python and R Programming logos">
            <a:extLst>
              <a:ext uri="{FF2B5EF4-FFF2-40B4-BE49-F238E27FC236}">
                <a16:creationId xmlns:a16="http://schemas.microsoft.com/office/drawing/2014/main" id="{0526AA68-C026-49E8-BD61-073C3AF040A9}"/>
              </a:ext>
            </a:extLst>
          </p:cNvPr>
          <p:cNvGrpSpPr/>
          <p:nvPr/>
        </p:nvGrpSpPr>
        <p:grpSpPr>
          <a:xfrm>
            <a:off x="9430382" y="1017230"/>
            <a:ext cx="2155384" cy="5042726"/>
            <a:chOff x="9430382" y="1017230"/>
            <a:chExt cx="2155384" cy="5042726"/>
          </a:xfrm>
        </p:grpSpPr>
        <p:sp>
          <p:nvSpPr>
            <p:cNvPr id="8" name="Oval 7" descr="R Programming logo background" title="R Programming logo background">
              <a:extLst>
                <a:ext uri="{FF2B5EF4-FFF2-40B4-BE49-F238E27FC236}">
                  <a16:creationId xmlns:a16="http://schemas.microsoft.com/office/drawing/2014/main" id="{2AE20BA5-EAB2-44EB-A0D5-03A35B5D6096}"/>
                </a:ext>
              </a:extLst>
            </p:cNvPr>
            <p:cNvSpPr/>
            <p:nvPr/>
          </p:nvSpPr>
          <p:spPr bwMode="auto">
            <a:xfrm>
              <a:off x="9482646" y="3956836"/>
              <a:ext cx="2103120" cy="210312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descr="Python programming logo background" title="Python programming logo background">
              <a:extLst>
                <a:ext uri="{FF2B5EF4-FFF2-40B4-BE49-F238E27FC236}">
                  <a16:creationId xmlns:a16="http://schemas.microsoft.com/office/drawing/2014/main" id="{99567FB6-CB93-4189-95E0-B752C3DEEE49}"/>
                </a:ext>
              </a:extLst>
            </p:cNvPr>
            <p:cNvSpPr/>
            <p:nvPr/>
          </p:nvSpPr>
          <p:spPr bwMode="auto">
            <a:xfrm>
              <a:off x="9430382" y="1017230"/>
              <a:ext cx="2103120" cy="20992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Python programming logo</a:t>
              </a: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Python programming logo" title="Python programming logo">
              <a:extLst>
                <a:ext uri="{FF2B5EF4-FFF2-40B4-BE49-F238E27FC236}">
                  <a16:creationId xmlns:a16="http://schemas.microsoft.com/office/drawing/2014/main" id="{7BB113ED-D457-41B9-9851-E1D8CCE0E1D0}"/>
                </a:ext>
              </a:extLst>
            </p:cNvPr>
            <p:cNvPicPr>
              <a:picLocks noChangeAspect="1"/>
            </p:cNvPicPr>
            <p:nvPr/>
          </p:nvPicPr>
          <p:blipFill>
            <a:blip r:embed="rId3"/>
            <a:stretch>
              <a:fillRect/>
            </a:stretch>
          </p:blipFill>
          <p:spPr>
            <a:xfrm>
              <a:off x="9762822" y="1380568"/>
              <a:ext cx="1372613" cy="1372613"/>
            </a:xfrm>
            <a:prstGeom prst="rect">
              <a:avLst/>
            </a:prstGeom>
          </p:spPr>
        </p:pic>
        <p:pic>
          <p:nvPicPr>
            <p:cNvPr id="6" name="Picture 5" descr="R Programming logo" title="R Programming logo">
              <a:extLst>
                <a:ext uri="{FF2B5EF4-FFF2-40B4-BE49-F238E27FC236}">
                  <a16:creationId xmlns:a16="http://schemas.microsoft.com/office/drawing/2014/main" id="{66E9D9D9-90C6-4515-B906-0254E03F7829}"/>
                </a:ext>
              </a:extLst>
            </p:cNvPr>
            <p:cNvPicPr>
              <a:picLocks noChangeAspect="1"/>
            </p:cNvPicPr>
            <p:nvPr/>
          </p:nvPicPr>
          <p:blipFill>
            <a:blip r:embed="rId4"/>
            <a:stretch>
              <a:fillRect/>
            </a:stretch>
          </p:blipFill>
          <p:spPr>
            <a:xfrm>
              <a:off x="9796142" y="4457852"/>
              <a:ext cx="1371600" cy="1062989"/>
            </a:xfrm>
            <a:prstGeom prst="rect">
              <a:avLst/>
            </a:prstGeom>
          </p:spPr>
        </p:pic>
      </p:grpSp>
    </p:spTree>
    <p:extLst>
      <p:ext uri="{BB962C8B-B14F-4D97-AF65-F5344CB8AC3E}">
        <p14:creationId xmlns:p14="http://schemas.microsoft.com/office/powerpoint/2010/main" val="1286940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- 7</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874759" cy="1279703"/>
          </a:xfrm>
        </p:spPr>
        <p:txBody>
          <a:bodyPr vert="horz" wrap="square" lIns="146304" tIns="91440" rIns="146304" bIns="91440" rtlCol="0" anchor="t">
            <a:normAutofit/>
          </a:bodyPr>
          <a:lstStyle/>
          <a:p>
            <a:pPr marL="0" indent="0">
              <a:buNone/>
            </a:pPr>
            <a:r>
              <a:rPr lang="en-US" sz="3600">
                <a:solidFill>
                  <a:schemeClr val="tx1"/>
                </a:solidFill>
                <a:latin typeface="+mj-lt"/>
              </a:rPr>
              <a:t>Operationalizing </a:t>
            </a:r>
            <a:r>
              <a:rPr lang="en-US" sz="3600">
                <a:solidFill>
                  <a:schemeClr val="tx1"/>
                </a:solidFill>
              </a:rPr>
              <a:t>machine</a:t>
            </a:r>
            <a:r>
              <a:rPr lang="en-US" sz="3600">
                <a:solidFill>
                  <a:schemeClr val="tx1"/>
                </a:solidFill>
                <a:latin typeface="+mj-lt"/>
              </a:rPr>
              <a:t> </a:t>
            </a:r>
            <a:r>
              <a:rPr lang="en-US" sz="3600">
                <a:solidFill>
                  <a:schemeClr val="tx1"/>
                </a:solidFill>
              </a:rPr>
              <a:t>learning</a:t>
            </a:r>
            <a:endParaRPr lang="en-US" sz="3600">
              <a:solidFill>
                <a:schemeClr val="tx1"/>
              </a:solidFill>
              <a:latin typeface="+mj-lt"/>
            </a:endParaRPr>
          </a:p>
        </p:txBody>
      </p:sp>
      <p:grpSp>
        <p:nvGrpSpPr>
          <p:cNvPr id="21" name="Group 20" descr="Operationalizing machine learning preferred solution architecture">
            <a:extLst>
              <a:ext uri="{FF2B5EF4-FFF2-40B4-BE49-F238E27FC236}">
                <a16:creationId xmlns:a16="http://schemas.microsoft.com/office/drawing/2014/main" id="{7A7C55D4-53EE-47CE-B5D8-FE0129B7F4A9}"/>
              </a:ext>
            </a:extLst>
          </p:cNvPr>
          <p:cNvGrpSpPr/>
          <p:nvPr/>
        </p:nvGrpSpPr>
        <p:grpSpPr>
          <a:xfrm>
            <a:off x="312368" y="2050150"/>
            <a:ext cx="9962305" cy="4220053"/>
            <a:chOff x="353584" y="1882461"/>
            <a:chExt cx="6681506" cy="2830300"/>
          </a:xfrm>
        </p:grpSpPr>
        <p:sp>
          <p:nvSpPr>
            <p:cNvPr id="22" name="TextBox 21">
              <a:extLst>
                <a:ext uri="{FF2B5EF4-FFF2-40B4-BE49-F238E27FC236}">
                  <a16:creationId xmlns:a16="http://schemas.microsoft.com/office/drawing/2014/main" id="{5565B8E9-0946-48E8-B58F-A14EABAF17C0}"/>
                </a:ext>
              </a:extLst>
            </p:cNvPr>
            <p:cNvSpPr txBox="1"/>
            <p:nvPr/>
          </p:nvSpPr>
          <p:spPr>
            <a:xfrm>
              <a:off x="426127" y="3308182"/>
              <a:ext cx="1210785" cy="307777"/>
            </a:xfrm>
            <a:prstGeom prst="rect">
              <a:avLst/>
            </a:prstGeom>
            <a:noFill/>
          </p:spPr>
          <p:txBody>
            <a:bodyPr wrap="square" rtlCol="0">
              <a:spAutoFit/>
            </a:bodyPr>
            <a:lstStyle/>
            <a:p>
              <a:pPr algn="ctr"/>
              <a:r>
                <a:rPr lang="en-US" sz="1400" dirty="0"/>
                <a:t>Blob Storage</a:t>
              </a:r>
              <a:endParaRPr lang="en-US" sz="1000" dirty="0"/>
            </a:p>
          </p:txBody>
        </p:sp>
        <p:sp>
          <p:nvSpPr>
            <p:cNvPr id="23" name="TextBox 22">
              <a:extLst>
                <a:ext uri="{FF2B5EF4-FFF2-40B4-BE49-F238E27FC236}">
                  <a16:creationId xmlns:a16="http://schemas.microsoft.com/office/drawing/2014/main" id="{CB12978B-B600-4ED8-B4E6-E8F813A25849}"/>
                </a:ext>
              </a:extLst>
            </p:cNvPr>
            <p:cNvSpPr txBox="1"/>
            <p:nvPr/>
          </p:nvSpPr>
          <p:spPr>
            <a:xfrm>
              <a:off x="2605757" y="3295182"/>
              <a:ext cx="1210785" cy="677108"/>
            </a:xfrm>
            <a:prstGeom prst="rect">
              <a:avLst/>
            </a:prstGeom>
            <a:noFill/>
          </p:spPr>
          <p:txBody>
            <a:bodyPr wrap="square" rtlCol="0">
              <a:spAutoFit/>
            </a:bodyPr>
            <a:lstStyle/>
            <a:p>
              <a:pPr algn="ctr"/>
              <a:r>
                <a:rPr lang="en-US" sz="1400" dirty="0"/>
                <a:t>Azure Databricks</a:t>
              </a:r>
              <a:endParaRPr lang="en-US" sz="1100" dirty="0"/>
            </a:p>
            <a:p>
              <a:pPr algn="ctr"/>
              <a:r>
                <a:rPr lang="en-US" sz="1000" dirty="0"/>
                <a:t>(Spark SQL)</a:t>
              </a:r>
            </a:p>
          </p:txBody>
        </p:sp>
        <p:cxnSp>
          <p:nvCxnSpPr>
            <p:cNvPr id="24" name="Straight Arrow Connector 23">
              <a:extLst>
                <a:ext uri="{FF2B5EF4-FFF2-40B4-BE49-F238E27FC236}">
                  <a16:creationId xmlns:a16="http://schemas.microsoft.com/office/drawing/2014/main" id="{47630B3E-74F5-452E-B8E9-E1A2377198F3}"/>
                </a:ext>
              </a:extLst>
            </p:cNvPr>
            <p:cNvCxnSpPr>
              <a:cxnSpLocks/>
            </p:cNvCxnSpPr>
            <p:nvPr/>
          </p:nvCxnSpPr>
          <p:spPr>
            <a:xfrm>
              <a:off x="1421665" y="2905037"/>
              <a:ext cx="1403511"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25" name="TextBox 24">
              <a:extLst>
                <a:ext uri="{FF2B5EF4-FFF2-40B4-BE49-F238E27FC236}">
                  <a16:creationId xmlns:a16="http://schemas.microsoft.com/office/drawing/2014/main" id="{DE88F787-D22A-46B2-8805-9360C576687E}"/>
                </a:ext>
              </a:extLst>
            </p:cNvPr>
            <p:cNvSpPr txBox="1"/>
            <p:nvPr/>
          </p:nvSpPr>
          <p:spPr>
            <a:xfrm>
              <a:off x="1636912" y="4220318"/>
              <a:ext cx="2662717" cy="492443"/>
            </a:xfrm>
            <a:prstGeom prst="rect">
              <a:avLst/>
            </a:prstGeom>
            <a:noFill/>
          </p:spPr>
          <p:txBody>
            <a:bodyPr wrap="none" rtlCol="0">
              <a:spAutoFit/>
            </a:bodyPr>
            <a:lstStyle/>
            <a:p>
              <a:r>
                <a:rPr lang="en-US" sz="1300" i="1" dirty="0"/>
                <a:t>1) Create and train machine learning</a:t>
              </a:r>
              <a:br>
                <a:rPr lang="en-US" sz="1300" i="1" dirty="0"/>
              </a:br>
              <a:r>
                <a:rPr lang="en-US" sz="1300" i="1" dirty="0"/>
                <a:t>     model from historical data</a:t>
              </a:r>
            </a:p>
          </p:txBody>
        </p:sp>
        <p:sp>
          <p:nvSpPr>
            <p:cNvPr id="26" name="TextBox 25">
              <a:extLst>
                <a:ext uri="{FF2B5EF4-FFF2-40B4-BE49-F238E27FC236}">
                  <a16:creationId xmlns:a16="http://schemas.microsoft.com/office/drawing/2014/main" id="{770091F3-6207-40C4-8A02-D4F0928DCF92}"/>
                </a:ext>
              </a:extLst>
            </p:cNvPr>
            <p:cNvSpPr txBox="1"/>
            <p:nvPr/>
          </p:nvSpPr>
          <p:spPr>
            <a:xfrm>
              <a:off x="5576301" y="1882461"/>
              <a:ext cx="1458789" cy="598616"/>
            </a:xfrm>
            <a:prstGeom prst="rect">
              <a:avLst/>
            </a:prstGeom>
            <a:noFill/>
          </p:spPr>
          <p:txBody>
            <a:bodyPr wrap="square" rtlCol="0">
              <a:spAutoFit/>
            </a:bodyPr>
            <a:lstStyle/>
            <a:p>
              <a:r>
                <a:rPr lang="en-US" sz="1300" i="1" dirty="0"/>
                <a:t>2) Serve the model using MLflow Model Serving, hosting the model in a separate Spark cluster</a:t>
              </a:r>
            </a:p>
          </p:txBody>
        </p:sp>
        <p:sp>
          <p:nvSpPr>
            <p:cNvPr id="27" name="TextBox 26">
              <a:extLst>
                <a:ext uri="{FF2B5EF4-FFF2-40B4-BE49-F238E27FC236}">
                  <a16:creationId xmlns:a16="http://schemas.microsoft.com/office/drawing/2014/main" id="{3D5F0181-62CA-4263-9B63-D55CDA869ACB}"/>
                </a:ext>
              </a:extLst>
            </p:cNvPr>
            <p:cNvSpPr txBox="1"/>
            <p:nvPr/>
          </p:nvSpPr>
          <p:spPr>
            <a:xfrm>
              <a:off x="353584" y="1882461"/>
              <a:ext cx="2136162" cy="492443"/>
            </a:xfrm>
            <a:prstGeom prst="rect">
              <a:avLst/>
            </a:prstGeom>
            <a:noFill/>
          </p:spPr>
          <p:txBody>
            <a:bodyPr wrap="none" rtlCol="0">
              <a:spAutoFit/>
            </a:bodyPr>
            <a:lstStyle/>
            <a:p>
              <a:r>
                <a:rPr lang="en-US" sz="1300" i="1" dirty="0"/>
                <a:t>0) Storage contains prepared</a:t>
              </a:r>
              <a:br>
                <a:rPr lang="en-US" sz="1300" i="1" dirty="0"/>
              </a:br>
              <a:r>
                <a:rPr lang="en-US" sz="1300" i="1" dirty="0"/>
                <a:t>     historical flight delay data</a:t>
              </a:r>
            </a:p>
          </p:txBody>
        </p:sp>
        <p:sp>
          <p:nvSpPr>
            <p:cNvPr id="28" name="TextBox 27">
              <a:extLst>
                <a:ext uri="{FF2B5EF4-FFF2-40B4-BE49-F238E27FC236}">
                  <a16:creationId xmlns:a16="http://schemas.microsoft.com/office/drawing/2014/main" id="{45CE8075-9A26-4669-8B48-41139C7E510E}"/>
                </a:ext>
              </a:extLst>
            </p:cNvPr>
            <p:cNvSpPr txBox="1"/>
            <p:nvPr/>
          </p:nvSpPr>
          <p:spPr>
            <a:xfrm>
              <a:off x="4498827" y="3313425"/>
              <a:ext cx="1560512" cy="557332"/>
            </a:xfrm>
            <a:prstGeom prst="rect">
              <a:avLst/>
            </a:prstGeom>
            <a:noFill/>
          </p:spPr>
          <p:txBody>
            <a:bodyPr wrap="square" rtlCol="0">
              <a:spAutoFit/>
            </a:bodyPr>
            <a:lstStyle/>
            <a:p>
              <a:pPr algn="ctr"/>
              <a:r>
                <a:rPr lang="en-US" sz="1400" dirty="0"/>
                <a:t>MLflow Model Serving on Azure Databricks</a:t>
              </a:r>
              <a:endParaRPr lang="en-US" sz="1100" dirty="0"/>
            </a:p>
            <a:p>
              <a:pPr algn="ctr"/>
              <a:r>
                <a:rPr lang="en-US" sz="1000" dirty="0"/>
                <a:t>Store and operationalize trained ML model</a:t>
              </a:r>
            </a:p>
          </p:txBody>
        </p:sp>
        <p:cxnSp>
          <p:nvCxnSpPr>
            <p:cNvPr id="29" name="Straight Arrow Connector 28">
              <a:extLst>
                <a:ext uri="{FF2B5EF4-FFF2-40B4-BE49-F238E27FC236}">
                  <a16:creationId xmlns:a16="http://schemas.microsoft.com/office/drawing/2014/main" id="{8C2E430A-9E00-41E5-97F6-9FB6B5AEEFB8}"/>
                </a:ext>
              </a:extLst>
            </p:cNvPr>
            <p:cNvCxnSpPr>
              <a:cxnSpLocks/>
            </p:cNvCxnSpPr>
            <p:nvPr/>
          </p:nvCxnSpPr>
          <p:spPr>
            <a:xfrm>
              <a:off x="3532388" y="2905037"/>
              <a:ext cx="1446771" cy="16013"/>
            </a:xfrm>
            <a:prstGeom prst="straightConnector1">
              <a:avLst/>
            </a:prstGeom>
            <a:ln>
              <a:prstDash val="dash"/>
              <a:tailEnd type="triangle"/>
            </a:ln>
          </p:spPr>
          <p:style>
            <a:lnRef idx="3">
              <a:schemeClr val="accent2"/>
            </a:lnRef>
            <a:fillRef idx="0">
              <a:schemeClr val="accent2"/>
            </a:fillRef>
            <a:effectRef idx="2">
              <a:schemeClr val="accent2"/>
            </a:effectRef>
            <a:fontRef idx="minor">
              <a:schemeClr val="tx1"/>
            </a:fontRef>
          </p:style>
        </p:cxnSp>
        <p:pic>
          <p:nvPicPr>
            <p:cNvPr id="33" name="Graphic 32">
              <a:extLst>
                <a:ext uri="{FF2B5EF4-FFF2-40B4-BE49-F238E27FC236}">
                  <a16:creationId xmlns:a16="http://schemas.microsoft.com/office/drawing/2014/main" id="{DF4D1069-01F8-44B0-B7E6-E071FE49311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790681" y="2563336"/>
              <a:ext cx="751276" cy="751276"/>
            </a:xfrm>
            <a:prstGeom prst="rect">
              <a:avLst/>
            </a:prstGeom>
          </p:spPr>
        </p:pic>
        <p:pic>
          <p:nvPicPr>
            <p:cNvPr id="36" name="Graphic 35">
              <a:extLst>
                <a:ext uri="{FF2B5EF4-FFF2-40B4-BE49-F238E27FC236}">
                  <a16:creationId xmlns:a16="http://schemas.microsoft.com/office/drawing/2014/main" id="{C9DBA0D8-0E25-48E2-93CD-1C5219D0B096}"/>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15020" y="2541244"/>
              <a:ext cx="790215" cy="790215"/>
            </a:xfrm>
            <a:prstGeom prst="rect">
              <a:avLst/>
            </a:prstGeom>
          </p:spPr>
        </p:pic>
      </p:grpSp>
      <p:pic>
        <p:nvPicPr>
          <p:cNvPr id="20" name="Graphic 19">
            <a:extLst>
              <a:ext uri="{FF2B5EF4-FFF2-40B4-BE49-F238E27FC236}">
                <a16:creationId xmlns:a16="http://schemas.microsoft.com/office/drawing/2014/main" id="{1C6FC945-D69A-405D-B392-E176CB8C6B8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00139" y="3026689"/>
            <a:ext cx="1120173" cy="1120173"/>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- 8</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8207786" cy="1146479"/>
          </a:xfrm>
        </p:spPr>
        <p:txBody>
          <a:bodyPr vert="horz" wrap="square" lIns="146304" tIns="91440" rIns="146304" bIns="91440" rtlCol="0" anchor="t">
            <a:normAutofit/>
          </a:bodyPr>
          <a:lstStyle/>
          <a:p>
            <a:pPr marL="0" indent="0">
              <a:buNone/>
            </a:pPr>
            <a:r>
              <a:rPr lang="en-US" sz="3600" dirty="0">
                <a:solidFill>
                  <a:schemeClr val="tx1"/>
                </a:solidFill>
                <a:latin typeface="+mj-lt"/>
              </a:rPr>
              <a:t>Operationalizing </a:t>
            </a:r>
            <a:r>
              <a:rPr lang="en-US" sz="3600" dirty="0">
                <a:solidFill>
                  <a:schemeClr val="tx1"/>
                </a:solidFill>
              </a:rPr>
              <a:t>machine</a:t>
            </a:r>
            <a:r>
              <a:rPr lang="en-US" sz="3600" dirty="0">
                <a:solidFill>
                  <a:schemeClr val="tx1"/>
                </a:solidFill>
                <a:latin typeface="+mj-lt"/>
              </a:rPr>
              <a:t> </a:t>
            </a:r>
            <a:r>
              <a:rPr lang="en-US" sz="3600" dirty="0">
                <a:solidFill>
                  <a:schemeClr val="tx1"/>
                </a:solidFill>
              </a:rPr>
              <a:t>learning</a:t>
            </a:r>
            <a:endParaRPr lang="en-US" sz="3600" i="1"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8000" dirty="0">
              <a:solidFill>
                <a:schemeClr val="tx1"/>
              </a:solidFill>
              <a:latin typeface="Segoe UI Semilight" panose="020B0402040204020203" pitchFamily="34" charset="0"/>
              <a:cs typeface="Segoe UI Semilight" panose="020B0402040204020203" pitchFamily="34" charset="0"/>
            </a:endParaRPr>
          </a:p>
        </p:txBody>
      </p:sp>
      <p:grpSp>
        <p:nvGrpSpPr>
          <p:cNvPr id="8" name="Group 7" descr="Blob Storage">
            <a:extLst>
              <a:ext uri="{FF2B5EF4-FFF2-40B4-BE49-F238E27FC236}">
                <a16:creationId xmlns:a16="http://schemas.microsoft.com/office/drawing/2014/main" id="{EE3D9D19-E6FB-4033-9540-C91689028DB8}"/>
              </a:ext>
            </a:extLst>
          </p:cNvPr>
          <p:cNvGrpSpPr/>
          <p:nvPr/>
        </p:nvGrpSpPr>
        <p:grpSpPr>
          <a:xfrm>
            <a:off x="2881579" y="2435244"/>
            <a:ext cx="1210785" cy="1084310"/>
            <a:chOff x="3833568" y="1612891"/>
            <a:chExt cx="1210785" cy="1084310"/>
          </a:xfrm>
        </p:grpSpPr>
        <p:sp>
          <p:nvSpPr>
            <p:cNvPr id="28" name="TextBox 27">
              <a:extLst>
                <a:ext uri="{FF2B5EF4-FFF2-40B4-BE49-F238E27FC236}">
                  <a16:creationId xmlns:a16="http://schemas.microsoft.com/office/drawing/2014/main" id="{DC697B73-EAE7-4E34-B310-71515682293B}"/>
                </a:ext>
              </a:extLst>
            </p:cNvPr>
            <p:cNvSpPr txBox="1"/>
            <p:nvPr/>
          </p:nvSpPr>
          <p:spPr>
            <a:xfrm>
              <a:off x="3833568" y="2389424"/>
              <a:ext cx="1210785" cy="307777"/>
            </a:xfrm>
            <a:prstGeom prst="rect">
              <a:avLst/>
            </a:prstGeom>
            <a:noFill/>
          </p:spPr>
          <p:txBody>
            <a:bodyPr wrap="square" rtlCol="0">
              <a:spAutoFit/>
            </a:bodyPr>
            <a:lstStyle/>
            <a:p>
              <a:pPr algn="ctr"/>
              <a:r>
                <a:rPr lang="en-US" sz="1400" dirty="0"/>
                <a:t>Blob Storage</a:t>
              </a:r>
              <a:endParaRPr lang="en-US" sz="1000" dirty="0"/>
            </a:p>
          </p:txBody>
        </p:sp>
        <p:pic>
          <p:nvPicPr>
            <p:cNvPr id="29" name="Graphic 28">
              <a:extLst>
                <a:ext uri="{FF2B5EF4-FFF2-40B4-BE49-F238E27FC236}">
                  <a16:creationId xmlns:a16="http://schemas.microsoft.com/office/drawing/2014/main" id="{CBF328AF-7858-49B7-AD61-6BBC48B48B1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054832" y="1612891"/>
              <a:ext cx="790215" cy="790215"/>
            </a:xfrm>
            <a:prstGeom prst="rect">
              <a:avLst/>
            </a:prstGeom>
          </p:spPr>
        </p:pic>
      </p:grpSp>
      <p:sp>
        <p:nvSpPr>
          <p:cNvPr id="16" name="Arrow: Down 15" descr="Arrow pointing Azure Data Factory from Blob Storage">
            <a:extLst>
              <a:ext uri="{FF2B5EF4-FFF2-40B4-BE49-F238E27FC236}">
                <a16:creationId xmlns:a16="http://schemas.microsoft.com/office/drawing/2014/main" id="{42DE6DD9-A516-40E7-ABA6-F40334088558}"/>
              </a:ext>
            </a:extLst>
          </p:cNvPr>
          <p:cNvSpPr/>
          <p:nvPr/>
        </p:nvSpPr>
        <p:spPr>
          <a:xfrm rot="19163893">
            <a:off x="3700439" y="3495664"/>
            <a:ext cx="532177" cy="1059955"/>
          </a:xfrm>
          <a:prstGeom prst="down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6" name="Group 5" descr="Azure Data Factory">
            <a:extLst>
              <a:ext uri="{FF2B5EF4-FFF2-40B4-BE49-F238E27FC236}">
                <a16:creationId xmlns:a16="http://schemas.microsoft.com/office/drawing/2014/main" id="{0B04CC5D-7B28-48D3-8DDD-C355B0F88E70}"/>
              </a:ext>
            </a:extLst>
          </p:cNvPr>
          <p:cNvGrpSpPr/>
          <p:nvPr/>
        </p:nvGrpSpPr>
        <p:grpSpPr>
          <a:xfrm>
            <a:off x="4187953" y="4453123"/>
            <a:ext cx="1210785" cy="1391574"/>
            <a:chOff x="2286161" y="1567237"/>
            <a:chExt cx="1210785" cy="1391574"/>
          </a:xfrm>
        </p:grpSpPr>
        <p:pic>
          <p:nvPicPr>
            <p:cNvPr id="32" name="Graphic 31">
              <a:extLst>
                <a:ext uri="{FF2B5EF4-FFF2-40B4-BE49-F238E27FC236}">
                  <a16:creationId xmlns:a16="http://schemas.microsoft.com/office/drawing/2014/main" id="{C18BCE49-2303-42F3-9995-20387B59104F}"/>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471091" y="1567237"/>
              <a:ext cx="838079" cy="838079"/>
            </a:xfrm>
            <a:prstGeom prst="rect">
              <a:avLst/>
            </a:prstGeom>
          </p:spPr>
        </p:pic>
        <p:sp>
          <p:nvSpPr>
            <p:cNvPr id="33" name="TextBox 32">
              <a:extLst>
                <a:ext uri="{FF2B5EF4-FFF2-40B4-BE49-F238E27FC236}">
                  <a16:creationId xmlns:a16="http://schemas.microsoft.com/office/drawing/2014/main" id="{D2B1334A-4929-4974-A024-A594F82C5DA0}"/>
                </a:ext>
              </a:extLst>
            </p:cNvPr>
            <p:cNvSpPr txBox="1"/>
            <p:nvPr/>
          </p:nvSpPr>
          <p:spPr>
            <a:xfrm>
              <a:off x="2286161" y="2435591"/>
              <a:ext cx="1210785" cy="523220"/>
            </a:xfrm>
            <a:prstGeom prst="rect">
              <a:avLst/>
            </a:prstGeom>
            <a:noFill/>
          </p:spPr>
          <p:txBody>
            <a:bodyPr wrap="square" rtlCol="0">
              <a:spAutoFit/>
            </a:bodyPr>
            <a:lstStyle/>
            <a:p>
              <a:pPr algn="ctr"/>
              <a:r>
                <a:rPr lang="en-US" sz="1400" dirty="0"/>
                <a:t>Azure Data Factory</a:t>
              </a:r>
              <a:endParaRPr lang="en-US" sz="1000" dirty="0"/>
            </a:p>
          </p:txBody>
        </p:sp>
      </p:grpSp>
      <p:sp>
        <p:nvSpPr>
          <p:cNvPr id="17" name="Arrow: Down 16" descr="Arrow pointing Azure Databricks from Azure Blob Storage">
            <a:extLst>
              <a:ext uri="{FF2B5EF4-FFF2-40B4-BE49-F238E27FC236}">
                <a16:creationId xmlns:a16="http://schemas.microsoft.com/office/drawing/2014/main" id="{92EE1561-B86F-4E13-B674-818D827EDEBD}"/>
              </a:ext>
            </a:extLst>
          </p:cNvPr>
          <p:cNvSpPr/>
          <p:nvPr/>
        </p:nvSpPr>
        <p:spPr>
          <a:xfrm rot="16200000">
            <a:off x="4637481" y="1968420"/>
            <a:ext cx="532177" cy="1702936"/>
          </a:xfrm>
          <a:prstGeom prst="down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7" name="Group 6" descr="Azure Databricks">
            <a:extLst>
              <a:ext uri="{FF2B5EF4-FFF2-40B4-BE49-F238E27FC236}">
                <a16:creationId xmlns:a16="http://schemas.microsoft.com/office/drawing/2014/main" id="{B0B3F490-D59D-40D3-905C-DCF19261A027}"/>
              </a:ext>
            </a:extLst>
          </p:cNvPr>
          <p:cNvGrpSpPr/>
          <p:nvPr/>
        </p:nvGrpSpPr>
        <p:grpSpPr>
          <a:xfrm>
            <a:off x="5755038" y="2335656"/>
            <a:ext cx="1210785" cy="1482752"/>
            <a:chOff x="6009538" y="1570780"/>
            <a:chExt cx="1210785" cy="1482752"/>
          </a:xfrm>
        </p:grpSpPr>
        <p:pic>
          <p:nvPicPr>
            <p:cNvPr id="30" name="Graphic 29">
              <a:extLst>
                <a:ext uri="{FF2B5EF4-FFF2-40B4-BE49-F238E27FC236}">
                  <a16:creationId xmlns:a16="http://schemas.microsoft.com/office/drawing/2014/main" id="{ADA6F316-08EF-44FB-A4A3-475DC288ED4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163013" y="1570780"/>
              <a:ext cx="838079" cy="838079"/>
            </a:xfrm>
            <a:prstGeom prst="rect">
              <a:avLst/>
            </a:prstGeom>
          </p:spPr>
        </p:pic>
        <p:sp>
          <p:nvSpPr>
            <p:cNvPr id="31" name="TextBox 30">
              <a:extLst>
                <a:ext uri="{FF2B5EF4-FFF2-40B4-BE49-F238E27FC236}">
                  <a16:creationId xmlns:a16="http://schemas.microsoft.com/office/drawing/2014/main" id="{8D291009-BD2A-4E64-95A4-27F0028DD115}"/>
                </a:ext>
              </a:extLst>
            </p:cNvPr>
            <p:cNvSpPr txBox="1"/>
            <p:nvPr/>
          </p:nvSpPr>
          <p:spPr>
            <a:xfrm>
              <a:off x="6009538" y="2376424"/>
              <a:ext cx="1210785" cy="677108"/>
            </a:xfrm>
            <a:prstGeom prst="rect">
              <a:avLst/>
            </a:prstGeom>
            <a:noFill/>
          </p:spPr>
          <p:txBody>
            <a:bodyPr wrap="square" rtlCol="0">
              <a:spAutoFit/>
            </a:bodyPr>
            <a:lstStyle/>
            <a:p>
              <a:pPr algn="ctr"/>
              <a:r>
                <a:rPr lang="en-US" sz="1400" dirty="0"/>
                <a:t>Azure Databricks</a:t>
              </a:r>
              <a:endParaRPr lang="en-US" sz="1100" dirty="0"/>
            </a:p>
            <a:p>
              <a:pPr algn="ctr"/>
              <a:r>
                <a:rPr lang="en-US" sz="1000" dirty="0"/>
                <a:t>(Spark SQL)</a:t>
              </a:r>
            </a:p>
          </p:txBody>
        </p:sp>
      </p:grpSp>
      <p:sp>
        <p:nvSpPr>
          <p:cNvPr id="15" name="Arrow: Down 14" descr="Arrow pointing Azure Data Factory from Azure Databricks">
            <a:extLst>
              <a:ext uri="{FF2B5EF4-FFF2-40B4-BE49-F238E27FC236}">
                <a16:creationId xmlns:a16="http://schemas.microsoft.com/office/drawing/2014/main" id="{15A9C8BC-86B3-4154-B255-5E6DE3D35764}"/>
              </a:ext>
            </a:extLst>
          </p:cNvPr>
          <p:cNvSpPr/>
          <p:nvPr/>
        </p:nvSpPr>
        <p:spPr>
          <a:xfrm rot="1723839">
            <a:off x="5240706" y="3449401"/>
            <a:ext cx="532177" cy="1059955"/>
          </a:xfrm>
          <a:prstGeom prst="down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Arrow: Down 17" descr="Arrow pointing Containerized AI Services from Flight Delays Web Portal">
            <a:extLst>
              <a:ext uri="{FF2B5EF4-FFF2-40B4-BE49-F238E27FC236}">
                <a16:creationId xmlns:a16="http://schemas.microsoft.com/office/drawing/2014/main" id="{6175AD3E-FD4A-478B-8076-AD125BB3F3E6}"/>
              </a:ext>
            </a:extLst>
          </p:cNvPr>
          <p:cNvSpPr/>
          <p:nvPr/>
        </p:nvSpPr>
        <p:spPr>
          <a:xfrm rot="5400000">
            <a:off x="7200462" y="2272442"/>
            <a:ext cx="532177" cy="964507"/>
          </a:xfrm>
          <a:prstGeom prst="down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2" name="Group 11" descr="Flight Delays Web Portal on App Service">
            <a:extLst>
              <a:ext uri="{FF2B5EF4-FFF2-40B4-BE49-F238E27FC236}">
                <a16:creationId xmlns:a16="http://schemas.microsoft.com/office/drawing/2014/main" id="{0C3BA869-92F5-426E-AACA-E7B6310F1350}"/>
              </a:ext>
            </a:extLst>
          </p:cNvPr>
          <p:cNvGrpSpPr/>
          <p:nvPr/>
        </p:nvGrpSpPr>
        <p:grpSpPr>
          <a:xfrm>
            <a:off x="7948805" y="2356913"/>
            <a:ext cx="1210785" cy="1388149"/>
            <a:chOff x="350654" y="2490924"/>
            <a:chExt cx="1210785" cy="1388149"/>
          </a:xfrm>
        </p:grpSpPr>
        <p:sp>
          <p:nvSpPr>
            <p:cNvPr id="22" name="TextBox 21">
              <a:extLst>
                <a:ext uri="{FF2B5EF4-FFF2-40B4-BE49-F238E27FC236}">
                  <a16:creationId xmlns:a16="http://schemas.microsoft.com/office/drawing/2014/main" id="{614F61F5-3416-4AC0-BF80-E93BB9FBCE29}"/>
                </a:ext>
              </a:extLst>
            </p:cNvPr>
            <p:cNvSpPr txBox="1"/>
            <p:nvPr/>
          </p:nvSpPr>
          <p:spPr>
            <a:xfrm>
              <a:off x="350654" y="3355853"/>
              <a:ext cx="1210785" cy="523220"/>
            </a:xfrm>
            <a:prstGeom prst="rect">
              <a:avLst/>
            </a:prstGeom>
            <a:noFill/>
          </p:spPr>
          <p:txBody>
            <a:bodyPr wrap="square" rtlCol="0">
              <a:spAutoFit/>
            </a:bodyPr>
            <a:lstStyle/>
            <a:p>
              <a:pPr algn="ctr"/>
              <a:r>
                <a:rPr lang="en-US" sz="1400" dirty="0"/>
                <a:t>Flight Delays Web Portal</a:t>
              </a:r>
              <a:endParaRPr lang="en-US" sz="1000" dirty="0"/>
            </a:p>
          </p:txBody>
        </p:sp>
        <p:pic>
          <p:nvPicPr>
            <p:cNvPr id="23" name="Graphic 22">
              <a:extLst>
                <a:ext uri="{FF2B5EF4-FFF2-40B4-BE49-F238E27FC236}">
                  <a16:creationId xmlns:a16="http://schemas.microsoft.com/office/drawing/2014/main" id="{1DDA1191-464D-4589-8098-BAE1B4F50126}"/>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17967" y="2490924"/>
              <a:ext cx="828225" cy="828225"/>
            </a:xfrm>
            <a:prstGeom prst="rect">
              <a:avLst/>
            </a:prstGeom>
          </p:spPr>
        </p:pic>
      </p:grpSp>
      <p:sp>
        <p:nvSpPr>
          <p:cNvPr id="19" name="Arrow: Down 18" descr="Arrow pointing 3rd party Weather API from Flight Delays Web Portal">
            <a:extLst>
              <a:ext uri="{FF2B5EF4-FFF2-40B4-BE49-F238E27FC236}">
                <a16:creationId xmlns:a16="http://schemas.microsoft.com/office/drawing/2014/main" id="{D1806B97-98A2-4BFB-92D9-0C839E78FF81}"/>
              </a:ext>
            </a:extLst>
          </p:cNvPr>
          <p:cNvSpPr/>
          <p:nvPr/>
        </p:nvSpPr>
        <p:spPr>
          <a:xfrm>
            <a:off x="8264141" y="3756089"/>
            <a:ext cx="532177" cy="964507"/>
          </a:xfrm>
          <a:prstGeom prst="down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3" name="Group 12" descr="3rd Party API Provider">
            <a:extLst>
              <a:ext uri="{FF2B5EF4-FFF2-40B4-BE49-F238E27FC236}">
                <a16:creationId xmlns:a16="http://schemas.microsoft.com/office/drawing/2014/main" id="{FFE545D5-EE3C-4208-A72C-1D6E25BDC8F8}"/>
              </a:ext>
            </a:extLst>
          </p:cNvPr>
          <p:cNvGrpSpPr/>
          <p:nvPr/>
        </p:nvGrpSpPr>
        <p:grpSpPr>
          <a:xfrm>
            <a:off x="7924836" y="4731623"/>
            <a:ext cx="1210785" cy="1428576"/>
            <a:chOff x="6881921" y="5047071"/>
            <a:chExt cx="1210785" cy="1428576"/>
          </a:xfrm>
        </p:grpSpPr>
        <p:pic>
          <p:nvPicPr>
            <p:cNvPr id="20" name="Graphic 19" descr="Partial Sun">
              <a:extLst>
                <a:ext uri="{FF2B5EF4-FFF2-40B4-BE49-F238E27FC236}">
                  <a16:creationId xmlns:a16="http://schemas.microsoft.com/office/drawing/2014/main" id="{4B883A79-EFA6-4D77-AA66-B2EB5DC4BEB4}"/>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041039" y="5047071"/>
              <a:ext cx="892551" cy="892551"/>
            </a:xfrm>
            <a:prstGeom prst="rect">
              <a:avLst/>
            </a:prstGeom>
          </p:spPr>
        </p:pic>
        <p:sp>
          <p:nvSpPr>
            <p:cNvPr id="21" name="TextBox 20">
              <a:extLst>
                <a:ext uri="{FF2B5EF4-FFF2-40B4-BE49-F238E27FC236}">
                  <a16:creationId xmlns:a16="http://schemas.microsoft.com/office/drawing/2014/main" id="{C97BF254-CF15-4D28-86B7-0FD17BCF1825}"/>
                </a:ext>
              </a:extLst>
            </p:cNvPr>
            <p:cNvSpPr txBox="1"/>
            <p:nvPr/>
          </p:nvSpPr>
          <p:spPr>
            <a:xfrm>
              <a:off x="6881921" y="5860094"/>
              <a:ext cx="1210785" cy="615553"/>
            </a:xfrm>
            <a:prstGeom prst="rect">
              <a:avLst/>
            </a:prstGeom>
            <a:noFill/>
          </p:spPr>
          <p:txBody>
            <a:bodyPr wrap="square" rtlCol="0">
              <a:spAutoFit/>
            </a:bodyPr>
            <a:lstStyle/>
            <a:p>
              <a:pPr algn="ctr"/>
              <a:r>
                <a:rPr lang="en-US" sz="1400" dirty="0"/>
                <a:t>3</a:t>
              </a:r>
              <a:r>
                <a:rPr lang="en-US" sz="1400" baseline="30000" dirty="0"/>
                <a:t>rd</a:t>
              </a:r>
              <a:r>
                <a:rPr lang="en-US" sz="1400" dirty="0"/>
                <a:t> Party API</a:t>
              </a:r>
              <a:endParaRPr lang="en-US" sz="1100" dirty="0"/>
            </a:p>
            <a:p>
              <a:pPr algn="ctr"/>
              <a:r>
                <a:rPr lang="en-US" sz="1000" dirty="0"/>
                <a:t>Forecasted Airport Weather</a:t>
              </a:r>
            </a:p>
          </p:txBody>
        </p:sp>
      </p:grpSp>
    </p:spTree>
    <p:extLst>
      <p:ext uri="{BB962C8B-B14F-4D97-AF65-F5344CB8AC3E}">
        <p14:creationId xmlns:p14="http://schemas.microsoft.com/office/powerpoint/2010/main" val="3602907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- 9</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8207786" cy="1146479"/>
          </a:xfrm>
        </p:spPr>
        <p:txBody>
          <a:bodyPr vert="horz" wrap="square" lIns="146304" tIns="91440" rIns="146304" bIns="91440" rtlCol="0" anchor="t">
            <a:normAutofit/>
          </a:bodyPr>
          <a:lstStyle/>
          <a:p>
            <a:pPr marL="0" indent="0">
              <a:buNone/>
            </a:pPr>
            <a:r>
              <a:rPr lang="en-US" sz="3600" dirty="0">
                <a:solidFill>
                  <a:schemeClr val="tx1"/>
                </a:solidFill>
                <a:latin typeface="+mj-lt"/>
              </a:rPr>
              <a:t>Operationalizing </a:t>
            </a:r>
            <a:r>
              <a:rPr lang="en-US" sz="3600" dirty="0">
                <a:solidFill>
                  <a:schemeClr val="tx1"/>
                </a:solidFill>
              </a:rPr>
              <a:t>machine</a:t>
            </a:r>
            <a:r>
              <a:rPr lang="en-US" sz="3600" dirty="0">
                <a:solidFill>
                  <a:schemeClr val="tx1"/>
                </a:solidFill>
                <a:latin typeface="+mj-lt"/>
              </a:rPr>
              <a:t> </a:t>
            </a:r>
            <a:r>
              <a:rPr lang="en-US" sz="3600" dirty="0">
                <a:solidFill>
                  <a:schemeClr val="tx1"/>
                </a:solidFill>
              </a:rPr>
              <a:t>learning</a:t>
            </a:r>
            <a:endParaRPr lang="en-US" sz="3600" i="1"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8000" dirty="0">
              <a:solidFill>
                <a:schemeClr val="tx1"/>
              </a:solidFill>
              <a:latin typeface="Segoe UI Semilight" panose="020B0402040204020203" pitchFamily="34" charset="0"/>
              <a:cs typeface="Segoe UI Semilight" panose="020B0402040204020203" pitchFamily="34" charset="0"/>
            </a:endParaRPr>
          </a:p>
        </p:txBody>
      </p:sp>
      <p:grpSp>
        <p:nvGrpSpPr>
          <p:cNvPr id="5" name="Group 4" descr="Operationalizing machine learning preferred solution architecture">
            <a:extLst>
              <a:ext uri="{FF2B5EF4-FFF2-40B4-BE49-F238E27FC236}">
                <a16:creationId xmlns:a16="http://schemas.microsoft.com/office/drawing/2014/main" id="{E027C313-4CA0-426A-B309-A731D20CEE83}"/>
              </a:ext>
            </a:extLst>
          </p:cNvPr>
          <p:cNvGrpSpPr/>
          <p:nvPr/>
        </p:nvGrpSpPr>
        <p:grpSpPr>
          <a:xfrm>
            <a:off x="2242695" y="2180369"/>
            <a:ext cx="7389628" cy="4189874"/>
            <a:chOff x="1843861" y="1334063"/>
            <a:chExt cx="7389628" cy="4189874"/>
          </a:xfrm>
        </p:grpSpPr>
        <p:sp>
          <p:nvSpPr>
            <p:cNvPr id="6" name="TextBox 5">
              <a:extLst>
                <a:ext uri="{FF2B5EF4-FFF2-40B4-BE49-F238E27FC236}">
                  <a16:creationId xmlns:a16="http://schemas.microsoft.com/office/drawing/2014/main" id="{21D9E2F1-03DF-4373-A742-CA2B02DF657D}"/>
                </a:ext>
              </a:extLst>
            </p:cNvPr>
            <p:cNvSpPr txBox="1"/>
            <p:nvPr/>
          </p:nvSpPr>
          <p:spPr>
            <a:xfrm>
              <a:off x="1843861" y="4631385"/>
              <a:ext cx="2072042" cy="892552"/>
            </a:xfrm>
            <a:prstGeom prst="rect">
              <a:avLst/>
            </a:prstGeom>
            <a:noFill/>
          </p:spPr>
          <p:txBody>
            <a:bodyPr wrap="none" rtlCol="0">
              <a:spAutoFit/>
            </a:bodyPr>
            <a:lstStyle/>
            <a:p>
              <a:r>
                <a:rPr lang="en-US" sz="1300" i="1" dirty="0"/>
                <a:t>Notebook uses a JDBC</a:t>
              </a:r>
            </a:p>
            <a:p>
              <a:r>
                <a:rPr lang="en-US" sz="1300" i="1" dirty="0"/>
                <a:t>connection to SQL Database</a:t>
              </a:r>
              <a:br>
                <a:rPr lang="en-US" sz="1300" i="1" dirty="0"/>
              </a:br>
              <a:r>
                <a:rPr lang="en-US" sz="1300" i="1" dirty="0"/>
                <a:t>to write bulk delay</a:t>
              </a:r>
              <a:br>
                <a:rPr lang="en-US" sz="1300" i="1" dirty="0"/>
              </a:br>
              <a:r>
                <a:rPr lang="en-US" sz="1300" i="1" dirty="0"/>
                <a:t>predictions</a:t>
              </a:r>
            </a:p>
          </p:txBody>
        </p:sp>
        <p:cxnSp>
          <p:nvCxnSpPr>
            <p:cNvPr id="7" name="Connector: Elbow 6">
              <a:extLst>
                <a:ext uri="{FF2B5EF4-FFF2-40B4-BE49-F238E27FC236}">
                  <a16:creationId xmlns:a16="http://schemas.microsoft.com/office/drawing/2014/main" id="{CE169534-DACE-4FFC-B1A2-06FBE962F63C}"/>
                </a:ext>
              </a:extLst>
            </p:cNvPr>
            <p:cNvCxnSpPr>
              <a:cxnSpLocks/>
            </p:cNvCxnSpPr>
            <p:nvPr/>
          </p:nvCxnSpPr>
          <p:spPr>
            <a:xfrm rot="10800000" flipV="1">
              <a:off x="6966705" y="2554293"/>
              <a:ext cx="1170616" cy="1050732"/>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073EF51A-5C40-44C9-9301-EF555D8B06BC}"/>
                </a:ext>
              </a:extLst>
            </p:cNvPr>
            <p:cNvSpPr txBox="1"/>
            <p:nvPr/>
          </p:nvSpPr>
          <p:spPr>
            <a:xfrm>
              <a:off x="7922072" y="2962902"/>
              <a:ext cx="1311417" cy="738664"/>
            </a:xfrm>
            <a:prstGeom prst="rect">
              <a:avLst/>
            </a:prstGeom>
            <a:noFill/>
          </p:spPr>
          <p:txBody>
            <a:bodyPr wrap="square" rtlCol="0">
              <a:spAutoFit/>
            </a:bodyPr>
            <a:lstStyle/>
            <a:p>
              <a:pPr algn="ctr"/>
              <a:r>
                <a:rPr lang="en-US" sz="1400" dirty="0"/>
                <a:t>Visualize Delay Predictions on a Map</a:t>
              </a:r>
              <a:endParaRPr lang="en-US" sz="1000" dirty="0"/>
            </a:p>
          </p:txBody>
        </p:sp>
        <p:sp>
          <p:nvSpPr>
            <p:cNvPr id="9" name="TextBox 8">
              <a:extLst>
                <a:ext uri="{FF2B5EF4-FFF2-40B4-BE49-F238E27FC236}">
                  <a16:creationId xmlns:a16="http://schemas.microsoft.com/office/drawing/2014/main" id="{FA82A469-E8B4-4D14-88E0-455A52491150}"/>
                </a:ext>
              </a:extLst>
            </p:cNvPr>
            <p:cNvSpPr txBox="1"/>
            <p:nvPr/>
          </p:nvSpPr>
          <p:spPr>
            <a:xfrm>
              <a:off x="5953798" y="4008464"/>
              <a:ext cx="1352348" cy="523220"/>
            </a:xfrm>
            <a:prstGeom prst="rect">
              <a:avLst/>
            </a:prstGeom>
            <a:noFill/>
          </p:spPr>
          <p:txBody>
            <a:bodyPr wrap="square" rtlCol="0">
              <a:spAutoFit/>
            </a:bodyPr>
            <a:lstStyle/>
            <a:p>
              <a:pPr algn="ctr"/>
              <a:r>
                <a:rPr lang="en-US" sz="1400" dirty="0"/>
                <a:t>Azure SQL Database</a:t>
              </a:r>
              <a:endParaRPr lang="en-US" sz="1000" dirty="0"/>
            </a:p>
          </p:txBody>
        </p:sp>
        <p:sp>
          <p:nvSpPr>
            <p:cNvPr id="10" name="TextBox 9">
              <a:extLst>
                <a:ext uri="{FF2B5EF4-FFF2-40B4-BE49-F238E27FC236}">
                  <a16:creationId xmlns:a16="http://schemas.microsoft.com/office/drawing/2014/main" id="{CE5B634D-5233-4344-BEDF-FDD0D00CCAA1}"/>
                </a:ext>
              </a:extLst>
            </p:cNvPr>
            <p:cNvSpPr txBox="1"/>
            <p:nvPr/>
          </p:nvSpPr>
          <p:spPr>
            <a:xfrm>
              <a:off x="5652092" y="4635559"/>
              <a:ext cx="1958037" cy="692497"/>
            </a:xfrm>
            <a:prstGeom prst="rect">
              <a:avLst/>
            </a:prstGeom>
            <a:noFill/>
          </p:spPr>
          <p:txBody>
            <a:bodyPr wrap="none" rtlCol="0">
              <a:spAutoFit/>
            </a:bodyPr>
            <a:lstStyle/>
            <a:p>
              <a:r>
                <a:rPr lang="en-US" sz="1300" i="1" dirty="0"/>
                <a:t>Storage contains historical</a:t>
              </a:r>
              <a:br>
                <a:rPr lang="en-US" sz="1300" i="1" dirty="0"/>
              </a:br>
              <a:r>
                <a:rPr lang="en-US" sz="1300" i="1" dirty="0"/>
                <a:t>flight delay data and bulk</a:t>
              </a:r>
              <a:br>
                <a:rPr lang="en-US" sz="1300" i="1" dirty="0"/>
              </a:br>
              <a:r>
                <a:rPr lang="en-US" sz="1300" i="1" dirty="0"/>
                <a:t>delay predictions</a:t>
              </a:r>
            </a:p>
          </p:txBody>
        </p:sp>
        <p:sp>
          <p:nvSpPr>
            <p:cNvPr id="11" name="TextBox 10">
              <a:extLst>
                <a:ext uri="{FF2B5EF4-FFF2-40B4-BE49-F238E27FC236}">
                  <a16:creationId xmlns:a16="http://schemas.microsoft.com/office/drawing/2014/main" id="{704FC4C7-6E83-4DCC-B334-C8D9B324A692}"/>
                </a:ext>
              </a:extLst>
            </p:cNvPr>
            <p:cNvSpPr txBox="1"/>
            <p:nvPr/>
          </p:nvSpPr>
          <p:spPr>
            <a:xfrm>
              <a:off x="1897578" y="4004396"/>
              <a:ext cx="1210785" cy="523220"/>
            </a:xfrm>
            <a:prstGeom prst="rect">
              <a:avLst/>
            </a:prstGeom>
            <a:noFill/>
          </p:spPr>
          <p:txBody>
            <a:bodyPr wrap="square" rtlCol="0">
              <a:spAutoFit/>
            </a:bodyPr>
            <a:lstStyle/>
            <a:p>
              <a:pPr algn="ctr"/>
              <a:r>
                <a:rPr lang="en-US" sz="1400" dirty="0"/>
                <a:t>Azure Databricks</a:t>
              </a:r>
              <a:endParaRPr lang="en-US" sz="1100" dirty="0"/>
            </a:p>
          </p:txBody>
        </p:sp>
        <p:cxnSp>
          <p:nvCxnSpPr>
            <p:cNvPr id="12" name="Connector: Elbow 4">
              <a:extLst>
                <a:ext uri="{FF2B5EF4-FFF2-40B4-BE49-F238E27FC236}">
                  <a16:creationId xmlns:a16="http://schemas.microsoft.com/office/drawing/2014/main" id="{95004FEE-9D2F-4480-9C2A-31089FCE2891}"/>
                </a:ext>
              </a:extLst>
            </p:cNvPr>
            <p:cNvCxnSpPr>
              <a:cxnSpLocks/>
            </p:cNvCxnSpPr>
            <p:nvPr/>
          </p:nvCxnSpPr>
          <p:spPr>
            <a:xfrm flipV="1">
              <a:off x="2900562" y="3605025"/>
              <a:ext cx="3383031" cy="30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13" name="Group 12">
              <a:extLst>
                <a:ext uri="{FF2B5EF4-FFF2-40B4-BE49-F238E27FC236}">
                  <a16:creationId xmlns:a16="http://schemas.microsoft.com/office/drawing/2014/main" id="{CD99BF85-7E2D-43D5-A1B3-FEF21A9A9ED6}"/>
                </a:ext>
              </a:extLst>
            </p:cNvPr>
            <p:cNvGrpSpPr/>
            <p:nvPr/>
          </p:nvGrpSpPr>
          <p:grpSpPr>
            <a:xfrm>
              <a:off x="3915903" y="1334063"/>
              <a:ext cx="1352348" cy="1088067"/>
              <a:chOff x="2215379" y="4759808"/>
              <a:chExt cx="1352348" cy="1088067"/>
            </a:xfrm>
          </p:grpSpPr>
          <p:pic>
            <p:nvPicPr>
              <p:cNvPr id="18" name="Graphic 17">
                <a:extLst>
                  <a:ext uri="{FF2B5EF4-FFF2-40B4-BE49-F238E27FC236}">
                    <a16:creationId xmlns:a16="http://schemas.microsoft.com/office/drawing/2014/main" id="{EBED0CC9-E630-4637-90CF-4F4E2137276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02935" y="4759808"/>
                <a:ext cx="780290" cy="780290"/>
              </a:xfrm>
              <a:prstGeom prst="rect">
                <a:avLst/>
              </a:prstGeom>
            </p:spPr>
          </p:pic>
          <p:sp>
            <p:nvSpPr>
              <p:cNvPr id="19" name="TextBox 18">
                <a:extLst>
                  <a:ext uri="{FF2B5EF4-FFF2-40B4-BE49-F238E27FC236}">
                    <a16:creationId xmlns:a16="http://schemas.microsoft.com/office/drawing/2014/main" id="{F9209EE9-BE37-4883-B5CC-9E0BBB38E345}"/>
                  </a:ext>
                </a:extLst>
              </p:cNvPr>
              <p:cNvSpPr txBox="1"/>
              <p:nvPr/>
            </p:nvSpPr>
            <p:spPr>
              <a:xfrm>
                <a:off x="2215379" y="5540098"/>
                <a:ext cx="1352348" cy="307777"/>
              </a:xfrm>
              <a:prstGeom prst="rect">
                <a:avLst/>
              </a:prstGeom>
              <a:noFill/>
            </p:spPr>
            <p:txBody>
              <a:bodyPr wrap="square" rtlCol="0">
                <a:spAutoFit/>
              </a:bodyPr>
              <a:lstStyle/>
              <a:p>
                <a:pPr algn="ctr"/>
                <a:r>
                  <a:rPr lang="en-US" sz="1400" dirty="0"/>
                  <a:t>Azure Key Vault</a:t>
                </a:r>
                <a:endParaRPr lang="en-US" sz="1000" dirty="0"/>
              </a:p>
            </p:txBody>
          </p:sp>
        </p:grpSp>
        <p:sp>
          <p:nvSpPr>
            <p:cNvPr id="14" name="TextBox 13">
              <a:extLst>
                <a:ext uri="{FF2B5EF4-FFF2-40B4-BE49-F238E27FC236}">
                  <a16:creationId xmlns:a16="http://schemas.microsoft.com/office/drawing/2014/main" id="{E1507E87-5E40-4EAD-90CF-2F444C2142BA}"/>
                </a:ext>
              </a:extLst>
            </p:cNvPr>
            <p:cNvSpPr txBox="1"/>
            <p:nvPr/>
          </p:nvSpPr>
          <p:spPr>
            <a:xfrm>
              <a:off x="3583674" y="2455909"/>
              <a:ext cx="2089355" cy="892552"/>
            </a:xfrm>
            <a:prstGeom prst="rect">
              <a:avLst/>
            </a:prstGeom>
            <a:noFill/>
          </p:spPr>
          <p:txBody>
            <a:bodyPr wrap="none" rtlCol="0">
              <a:spAutoFit/>
            </a:bodyPr>
            <a:lstStyle/>
            <a:p>
              <a:r>
                <a:rPr lang="en-US" sz="1300" i="1" dirty="0"/>
                <a:t>Key Vault-backed Databricks</a:t>
              </a:r>
              <a:br>
                <a:rPr lang="en-US" sz="1300" i="1" dirty="0"/>
              </a:br>
              <a:r>
                <a:rPr lang="en-US" sz="1300" i="1" dirty="0"/>
                <a:t>secret scope securely stores</a:t>
              </a:r>
              <a:br>
                <a:rPr lang="en-US" sz="1300" i="1" dirty="0"/>
              </a:br>
              <a:r>
                <a:rPr lang="en-US" sz="1300" i="1" dirty="0"/>
                <a:t>JDBC connection string and</a:t>
              </a:r>
              <a:br>
                <a:rPr lang="en-US" sz="1300" i="1" dirty="0"/>
              </a:br>
              <a:r>
                <a:rPr lang="en-US" sz="1300" i="1" dirty="0"/>
                <a:t>other secrets</a:t>
              </a:r>
            </a:p>
          </p:txBody>
        </p:sp>
        <p:pic>
          <p:nvPicPr>
            <p:cNvPr id="15" name="Graphic 14">
              <a:extLst>
                <a:ext uri="{FF2B5EF4-FFF2-40B4-BE49-F238E27FC236}">
                  <a16:creationId xmlns:a16="http://schemas.microsoft.com/office/drawing/2014/main" id="{A9AB4897-CE33-483C-9495-5AEE76137EF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073922" y="3236495"/>
              <a:ext cx="838079" cy="838079"/>
            </a:xfrm>
            <a:prstGeom prst="rect">
              <a:avLst/>
            </a:prstGeom>
          </p:spPr>
        </p:pic>
        <p:pic>
          <p:nvPicPr>
            <p:cNvPr id="16" name="Graphic 15">
              <a:extLst>
                <a:ext uri="{FF2B5EF4-FFF2-40B4-BE49-F238E27FC236}">
                  <a16:creationId xmlns:a16="http://schemas.microsoft.com/office/drawing/2014/main" id="{6EE4177C-9384-4369-9EB2-78E78DB00E25}"/>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235004" y="3236495"/>
              <a:ext cx="780290" cy="780290"/>
            </a:xfrm>
            <a:prstGeom prst="rect">
              <a:avLst/>
            </a:prstGeom>
          </p:spPr>
        </p:pic>
        <p:pic>
          <p:nvPicPr>
            <p:cNvPr id="17" name="Graphic 16">
              <a:extLst>
                <a:ext uri="{FF2B5EF4-FFF2-40B4-BE49-F238E27FC236}">
                  <a16:creationId xmlns:a16="http://schemas.microsoft.com/office/drawing/2014/main" id="{6128AC57-6503-43AE-A6A5-10F7263E5A51}"/>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161385" y="2178945"/>
              <a:ext cx="738663" cy="738663"/>
            </a:xfrm>
            <a:prstGeom prst="rect">
              <a:avLst/>
            </a:prstGeom>
          </p:spPr>
        </p:pic>
      </p:grpSp>
    </p:spTree>
    <p:extLst>
      <p:ext uri="{BB962C8B-B14F-4D97-AF65-F5344CB8AC3E}">
        <p14:creationId xmlns:p14="http://schemas.microsoft.com/office/powerpoint/2010/main" val="2474954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- 10</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5458758"/>
          </a:xfrm>
        </p:spPr>
        <p:txBody>
          <a:bodyPr>
            <a:noAutofit/>
          </a:bodyPr>
          <a:lstStyle/>
          <a:p>
            <a:pPr marL="0" indent="0">
              <a:buNone/>
            </a:pPr>
            <a:r>
              <a:rPr lang="en-US" sz="3600" dirty="0">
                <a:solidFill>
                  <a:schemeClr val="tx1"/>
                </a:solidFill>
                <a:latin typeface="+mj-lt"/>
              </a:rPr>
              <a:t>Visualization and reporting</a:t>
            </a:r>
          </a:p>
          <a:p>
            <a:r>
              <a:rPr lang="en-US" sz="2800" dirty="0">
                <a:solidFill>
                  <a:schemeClr val="tx1"/>
                </a:solidFill>
                <a:latin typeface="Segoe UI Semilight" panose="020B0402040204020203" pitchFamily="34" charset="0"/>
                <a:cs typeface="Segoe UI Semilight" panose="020B0402040204020203" pitchFamily="34" charset="0"/>
              </a:rPr>
              <a:t>Power BI is a good option</a:t>
            </a:r>
          </a:p>
          <a:p>
            <a:r>
              <a:rPr lang="en-US" sz="2800" dirty="0">
                <a:solidFill>
                  <a:schemeClr val="tx1"/>
                </a:solidFill>
                <a:latin typeface="Segoe UI Semilight" panose="020B0402040204020203" pitchFamily="34" charset="0"/>
                <a:cs typeface="Segoe UI Semilight" panose="020B0402040204020203" pitchFamily="34" charset="0"/>
              </a:rPr>
              <a:t>Direct Query against Azure SQL Database</a:t>
            </a:r>
          </a:p>
          <a:p>
            <a:r>
              <a:rPr lang="en-US" sz="2800" dirty="0">
                <a:solidFill>
                  <a:schemeClr val="tx1"/>
                </a:solidFill>
                <a:latin typeface="Segoe UI Semilight" panose="020B0402040204020203" pitchFamily="34" charset="0"/>
                <a:cs typeface="Segoe UI Semilight" panose="020B0402040204020203" pitchFamily="34" charset="0"/>
              </a:rPr>
              <a:t>Use map visualization</a:t>
            </a:r>
          </a:p>
        </p:txBody>
      </p:sp>
      <p:pic>
        <p:nvPicPr>
          <p:cNvPr id="5" name="Picture 4" descr="Power BI desktop containing multiple visualizations of flight delay data, including a map visualization." title="Power BI desktop">
            <a:extLst>
              <a:ext uri="{FF2B5EF4-FFF2-40B4-BE49-F238E27FC236}">
                <a16:creationId xmlns:a16="http://schemas.microsoft.com/office/drawing/2014/main" id="{49B5EB91-C2C9-4A26-8A18-D5037031CEF0}"/>
              </a:ext>
            </a:extLst>
          </p:cNvPr>
          <p:cNvPicPr>
            <a:picLocks noChangeAspect="1"/>
          </p:cNvPicPr>
          <p:nvPr/>
        </p:nvPicPr>
        <p:blipFill>
          <a:blip r:embed="rId3"/>
          <a:stretch>
            <a:fillRect/>
          </a:stretch>
        </p:blipFill>
        <p:spPr>
          <a:xfrm>
            <a:off x="5644055" y="3003644"/>
            <a:ext cx="6281025" cy="3644291"/>
          </a:xfrm>
          <a:prstGeom prst="rect">
            <a:avLst/>
          </a:prstGeom>
        </p:spPr>
      </p:pic>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- 11</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004080" cy="5458758"/>
          </a:xfrm>
        </p:spPr>
        <p:txBody>
          <a:bodyPr vert="horz" wrap="square" lIns="146304" tIns="91440" rIns="146304" bIns="91440" rtlCol="0" anchor="t">
            <a:noAutofit/>
          </a:bodyPr>
          <a:lstStyle/>
          <a:p>
            <a:pPr marL="0" indent="0">
              <a:buNone/>
            </a:pPr>
            <a:r>
              <a:rPr lang="en-US" sz="3600" dirty="0">
                <a:solidFill>
                  <a:schemeClr val="tx1"/>
                </a:solidFill>
                <a:latin typeface="+mj-lt"/>
              </a:rPr>
              <a:t>Visualization and </a:t>
            </a:r>
            <a:r>
              <a:rPr lang="en-US" sz="3600" dirty="0">
                <a:solidFill>
                  <a:schemeClr val="tx1"/>
                </a:solidFill>
              </a:rPr>
              <a:t>reporting</a:t>
            </a:r>
            <a:endParaRPr lang="en-US" sz="3600" dirty="0">
              <a:solidFill>
                <a:schemeClr val="tx1"/>
              </a:solidFill>
              <a:latin typeface="+mj-lt"/>
            </a:endParaRPr>
          </a:p>
          <a:p>
            <a:pPr marL="335915" indent="-335915"/>
            <a:endParaRPr lang="en-US" sz="28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Use Query Editor component of the Power BI Desktop, then upload to Power BI service </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Create content pack with Power BI</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Restrict access in Azure AD</a:t>
            </a:r>
          </a:p>
        </p:txBody>
      </p:sp>
      <p:grpSp>
        <p:nvGrpSpPr>
          <p:cNvPr id="4" name="Group 3" descr="Solution icon" title="Solution icon">
            <a:extLst>
              <a:ext uri="{FF2B5EF4-FFF2-40B4-BE49-F238E27FC236}">
                <a16:creationId xmlns:a16="http://schemas.microsoft.com/office/drawing/2014/main" id="{0400A984-1857-4EE3-897A-7D043528CB05}"/>
              </a:ext>
            </a:extLst>
          </p:cNvPr>
          <p:cNvGrpSpPr/>
          <p:nvPr/>
        </p:nvGrpSpPr>
        <p:grpSpPr>
          <a:xfrm>
            <a:off x="8743663" y="1810446"/>
            <a:ext cx="3345313" cy="2597026"/>
            <a:chOff x="8743663" y="1810446"/>
            <a:chExt cx="3345313" cy="2597026"/>
          </a:xfrm>
        </p:grpSpPr>
        <p:sp>
          <p:nvSpPr>
            <p:cNvPr id="5" name="Oval 4">
              <a:extLst>
                <a:ext uri="{FF2B5EF4-FFF2-40B4-BE49-F238E27FC236}">
                  <a16:creationId xmlns:a16="http://schemas.microsoft.com/office/drawing/2014/main" id="{97568CDE-37CB-4139-A3E1-8DA968592E4D}"/>
                </a:ext>
              </a:extLst>
            </p:cNvPr>
            <p:cNvSpPr/>
            <p:nvPr/>
          </p:nvSpPr>
          <p:spPr bwMode="auto">
            <a:xfrm>
              <a:off x="9547640" y="2240279"/>
              <a:ext cx="1737360" cy="17373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descr="Decorative icon" title="Decorative icon">
              <a:extLst>
                <a:ext uri="{FF2B5EF4-FFF2-40B4-BE49-F238E27FC236}">
                  <a16:creationId xmlns:a16="http://schemas.microsoft.com/office/drawing/2014/main" id="{88CFAE8B-13D2-48C0-8FA1-F434290A08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43663" y="1810446"/>
              <a:ext cx="3345313" cy="2597026"/>
            </a:xfrm>
            <a:prstGeom prst="rect">
              <a:avLst/>
            </a:prstGeom>
          </p:spPr>
        </p:pic>
      </p:grpSp>
    </p:spTree>
    <p:extLst>
      <p:ext uri="{BB962C8B-B14F-4D97-AF65-F5344CB8AC3E}">
        <p14:creationId xmlns:p14="http://schemas.microsoft.com/office/powerpoint/2010/main" val="985628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004080" cy="5458758"/>
          </a:xfrm>
        </p:spPr>
        <p:txBody>
          <a:bodyPr vert="horz" wrap="square" lIns="146304" tIns="91440" rIns="146304" bIns="91440" rtlCol="0" anchor="t">
            <a:noAutofit/>
          </a:bodyPr>
          <a:lstStyle/>
          <a:p>
            <a:pPr marL="0" indent="0">
              <a:buNone/>
            </a:pPr>
            <a:r>
              <a:rPr lang="en-US" sz="3600" dirty="0">
                <a:solidFill>
                  <a:schemeClr val="tx1"/>
                </a:solidFill>
                <a:latin typeface="+mj-lt"/>
              </a:rPr>
              <a:t>Visualization and </a:t>
            </a:r>
            <a:r>
              <a:rPr lang="en-US" sz="3600" dirty="0">
                <a:solidFill>
                  <a:schemeClr val="tx1"/>
                </a:solidFill>
              </a:rPr>
              <a:t>reporting</a:t>
            </a:r>
            <a:endParaRPr lang="en-US" sz="3600" dirty="0">
              <a:solidFill>
                <a:schemeClr val="tx1"/>
              </a:solidFill>
              <a:latin typeface="+mj-lt"/>
            </a:endParaRPr>
          </a:p>
          <a:p>
            <a:pPr marL="335915" indent="-335915"/>
            <a:endParaRPr lang="en-US" sz="28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Use Azure Monitor to collect, analyze, and act on telemetry from Azure Data Factory, Azure Databricks, Azure Machine Learning, and Azure Kubernetes Service (AKS)</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Configuring Azure Monitor with these services enable operators to monitor the end-to-end pipeline</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Azure Databricks provides additional monitoring to data scientists to view model training run history, model versions, model accuracy, and run details</a:t>
            </a:r>
          </a:p>
        </p:txBody>
      </p:sp>
      <p:pic>
        <p:nvPicPr>
          <p:cNvPr id="8" name="Graphic 7" descr="Azure Monitor icon">
            <a:extLst>
              <a:ext uri="{FF2B5EF4-FFF2-40B4-BE49-F238E27FC236}">
                <a16:creationId xmlns:a16="http://schemas.microsoft.com/office/drawing/2014/main" id="{D2FA9F85-7BBC-470E-8099-DEF57CB5A4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97819" y="1990459"/>
            <a:ext cx="2236999" cy="2236999"/>
          </a:xfrm>
          <a:prstGeom prst="rect">
            <a:avLst/>
          </a:prstGeom>
        </p:spPr>
      </p:pic>
    </p:spTree>
    <p:extLst>
      <p:ext uri="{BB962C8B-B14F-4D97-AF65-F5344CB8AC3E}">
        <p14:creationId xmlns:p14="http://schemas.microsoft.com/office/powerpoint/2010/main" val="2101793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review</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endParaRPr lang="en-US" sz="3600" dirty="0">
              <a:solidFill>
                <a:schemeClr val="tx1"/>
              </a:solidFill>
            </a:endParaRPr>
          </a:p>
          <a:p>
            <a:r>
              <a:rPr lang="en-US" sz="3600" dirty="0">
                <a:solidFill>
                  <a:schemeClr val="tx1"/>
                </a:solidFill>
              </a:rPr>
              <a:t>How long does it take to create and operationalize a machine learning model?</a:t>
            </a:r>
          </a:p>
          <a:p>
            <a:r>
              <a:rPr lang="en-US" sz="3600" dirty="0"/>
              <a:t>Can we retrain and redeploy our models without breaking clients?</a:t>
            </a:r>
            <a:endParaRPr lang="en-US" sz="3600" dirty="0">
              <a:solidFill>
                <a:schemeClr val="tx1"/>
              </a:solidFill>
            </a:endParaRPr>
          </a:p>
        </p:txBody>
      </p:sp>
      <p:pic>
        <p:nvPicPr>
          <p:cNvPr id="9" name="Graphic 8" descr="Question icon" title="Question icon">
            <a:extLst>
              <a:ext uri="{FF2B5EF4-FFF2-40B4-BE49-F238E27FC236}">
                <a16:creationId xmlns:a16="http://schemas.microsoft.com/office/drawing/2014/main" id="{54CD2D13-647B-445A-B76D-087D8EF0A5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70757" y="990532"/>
            <a:ext cx="1920240" cy="1920240"/>
          </a:xfrm>
          <a:prstGeom prst="rect">
            <a:avLst/>
          </a:prstGeom>
        </p:spPr>
      </p:pic>
      <p:grpSp>
        <p:nvGrpSpPr>
          <p:cNvPr id="5" name="Group 4" descr="Experiment Icon">
            <a:extLst>
              <a:ext uri="{FF2B5EF4-FFF2-40B4-BE49-F238E27FC236}">
                <a16:creationId xmlns:a16="http://schemas.microsoft.com/office/drawing/2014/main" id="{05BB5972-CE7B-4B72-8EAF-0AE0CAD75983}"/>
              </a:ext>
            </a:extLst>
          </p:cNvPr>
          <p:cNvGrpSpPr/>
          <p:nvPr/>
        </p:nvGrpSpPr>
        <p:grpSpPr>
          <a:xfrm>
            <a:off x="9770757" y="3531141"/>
            <a:ext cx="1920240" cy="1848256"/>
            <a:chOff x="9770757" y="3531141"/>
            <a:chExt cx="1920240" cy="1848256"/>
          </a:xfrm>
        </p:grpSpPr>
        <p:sp>
          <p:nvSpPr>
            <p:cNvPr id="4" name="Rectangle 3">
              <a:extLst>
                <a:ext uri="{FF2B5EF4-FFF2-40B4-BE49-F238E27FC236}">
                  <a16:creationId xmlns:a16="http://schemas.microsoft.com/office/drawing/2014/main" id="{42E85424-5806-4039-8884-E4327AF6F07A}"/>
                </a:ext>
              </a:extLst>
            </p:cNvPr>
            <p:cNvSpPr/>
            <p:nvPr/>
          </p:nvSpPr>
          <p:spPr bwMode="auto">
            <a:xfrm>
              <a:off x="9770757" y="3531141"/>
              <a:ext cx="1920240" cy="184825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Machine Learning icon" title="Machine Learning icon">
              <a:extLst>
                <a:ext uri="{FF2B5EF4-FFF2-40B4-BE49-F238E27FC236}">
                  <a16:creationId xmlns:a16="http://schemas.microsoft.com/office/drawing/2014/main" id="{DABE4B1D-0EFA-495A-9043-1A93EF1A55C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0637" y="3729473"/>
              <a:ext cx="1440480" cy="1440480"/>
            </a:xfrm>
            <a:prstGeom prst="rect">
              <a:avLst/>
            </a:prstGeom>
            <a:solidFill>
              <a:schemeClr val="tx1"/>
            </a:solidFill>
            <a:ln>
              <a:noFill/>
            </a:ln>
          </p:spPr>
        </p:pic>
      </p:grpSp>
    </p:spTree>
    <p:extLst>
      <p:ext uri="{BB962C8B-B14F-4D97-AF65-F5344CB8AC3E}">
        <p14:creationId xmlns:p14="http://schemas.microsoft.com/office/powerpoint/2010/main" val="28825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review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t>Can we query flat files in the file system using SQL?</a:t>
            </a:r>
          </a:p>
          <a:p>
            <a:r>
              <a:rPr lang="en-US" sz="3600" dirty="0"/>
              <a:t>What are the options for running SQL on Hadoop solutions in Azure?</a:t>
            </a:r>
            <a:endParaRPr lang="en-US" sz="3600" dirty="0">
              <a:solidFill>
                <a:schemeClr val="tx1"/>
              </a:solidFill>
            </a:endParaRPr>
          </a:p>
          <a:p>
            <a:r>
              <a:rPr lang="en-US" sz="3600" dirty="0"/>
              <a:t>Does Azure offer anything to speed up querying files in HDFS?</a:t>
            </a:r>
          </a:p>
          <a:p>
            <a:r>
              <a:rPr lang="en-US" sz="3600" dirty="0"/>
              <a:t>Can our users sign in with Azure AD, and can we require two-factor authentication, restrict access based on user, sign-in location, time of day, and detected suspicious activity? </a:t>
            </a:r>
          </a:p>
        </p:txBody>
      </p:sp>
      <p:pic>
        <p:nvPicPr>
          <p:cNvPr id="7" name="Graphic 6" descr="Question icon" title="Question icon">
            <a:extLst>
              <a:ext uri="{FF2B5EF4-FFF2-40B4-BE49-F238E27FC236}">
                <a16:creationId xmlns:a16="http://schemas.microsoft.com/office/drawing/2014/main" id="{3BC62E65-47CF-4155-8A55-06C750B56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652" y="1189176"/>
            <a:ext cx="1920240" cy="1920240"/>
          </a:xfrm>
          <a:prstGeom prst="rect">
            <a:avLst/>
          </a:prstGeom>
        </p:spPr>
      </p:pic>
      <p:pic>
        <p:nvPicPr>
          <p:cNvPr id="6" name="Picture 5" descr="Github icon and SQL on a flat file" title="Github icon and SQL on a flat file">
            <a:extLst>
              <a:ext uri="{FF2B5EF4-FFF2-40B4-BE49-F238E27FC236}">
                <a16:creationId xmlns:a16="http://schemas.microsoft.com/office/drawing/2014/main" id="{F55831C3-38DB-44A3-A4A8-DB695B94DC55}"/>
              </a:ext>
            </a:extLst>
          </p:cNvPr>
          <p:cNvPicPr>
            <a:picLocks noChangeAspect="1"/>
          </p:cNvPicPr>
          <p:nvPr/>
        </p:nvPicPr>
        <p:blipFill>
          <a:blip r:embed="rId5"/>
          <a:stretch>
            <a:fillRect/>
          </a:stretch>
        </p:blipFill>
        <p:spPr>
          <a:xfrm>
            <a:off x="9414451" y="3360148"/>
            <a:ext cx="2598643" cy="2598643"/>
          </a:xfrm>
          <a:prstGeom prst="rect">
            <a:avLst/>
          </a:prstGeom>
        </p:spPr>
      </p:pic>
    </p:spTree>
    <p:extLst>
      <p:ext uri="{BB962C8B-B14F-4D97-AF65-F5344CB8AC3E}">
        <p14:creationId xmlns:p14="http://schemas.microsoft.com/office/powerpoint/2010/main" val="403564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review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endParaRPr lang="en-US" sz="3600" dirty="0"/>
          </a:p>
          <a:p>
            <a:r>
              <a:rPr lang="en-US" sz="3600" dirty="0"/>
              <a:t>Is Azure Data Lake a good fit for our </a:t>
            </a:r>
            <a:r>
              <a:rPr lang="en-US" sz="3600" dirty="0" err="1"/>
              <a:t>PoC</a:t>
            </a:r>
            <a:r>
              <a:rPr lang="en-US" sz="3600" dirty="0"/>
              <a:t>?</a:t>
            </a:r>
          </a:p>
          <a:p>
            <a:r>
              <a:rPr lang="en-US" sz="3600" dirty="0"/>
              <a:t>What data visualization tools are available on Azure? Can access to these be managed with Active Directory? </a:t>
            </a:r>
          </a:p>
          <a:p>
            <a:r>
              <a:rPr lang="en-US" sz="3600" dirty="0"/>
              <a:t>Is Azure Databricks our only option for running SQL on Hadoop solutions in Azure?</a:t>
            </a:r>
          </a:p>
          <a:p>
            <a:r>
              <a:rPr lang="en-US" sz="3600" dirty="0"/>
              <a:t>We are hiring a data scientist who prefers </a:t>
            </a:r>
            <a:r>
              <a:rPr lang="en-US" sz="3600" dirty="0" err="1"/>
              <a:t>MLflow</a:t>
            </a:r>
            <a:r>
              <a:rPr lang="en-US" sz="3600" dirty="0"/>
              <a:t> for model training and metrics. Can you support this?</a:t>
            </a:r>
          </a:p>
          <a:p>
            <a:endParaRPr lang="en-US" sz="3600" dirty="0">
              <a:solidFill>
                <a:schemeClr val="tx1"/>
              </a:solidFill>
            </a:endParaRPr>
          </a:p>
        </p:txBody>
      </p:sp>
      <p:pic>
        <p:nvPicPr>
          <p:cNvPr id="16" name="Picture 15" descr="Question icon" title="Question icon">
            <a:extLst>
              <a:ext uri="{FF2B5EF4-FFF2-40B4-BE49-F238E27FC236}">
                <a16:creationId xmlns:a16="http://schemas.microsoft.com/office/drawing/2014/main" id="{041AD6EA-38A8-44A3-955B-F429AE0EEAD2}"/>
              </a:ext>
            </a:extLst>
          </p:cNvPr>
          <p:cNvPicPr>
            <a:picLocks noChangeAspect="1"/>
          </p:cNvPicPr>
          <p:nvPr/>
        </p:nvPicPr>
        <p:blipFill>
          <a:blip r:embed="rId3"/>
          <a:stretch>
            <a:fillRect/>
          </a:stretch>
        </p:blipFill>
        <p:spPr>
          <a:xfrm>
            <a:off x="9908199" y="1091137"/>
            <a:ext cx="1920240" cy="1920240"/>
          </a:xfrm>
          <a:prstGeom prst="rect">
            <a:avLst/>
          </a:prstGeom>
        </p:spPr>
      </p:pic>
      <p:grpSp>
        <p:nvGrpSpPr>
          <p:cNvPr id="4" name="Group 3" descr="Data visualization tools include Azure SQL Server Stretch Database, Azure Machine Learning, and Power BI." title="Data visualization tools">
            <a:extLst>
              <a:ext uri="{FF2B5EF4-FFF2-40B4-BE49-F238E27FC236}">
                <a16:creationId xmlns:a16="http://schemas.microsoft.com/office/drawing/2014/main" id="{E558FBAA-671F-4C13-8EE4-DA84F9948B24}"/>
              </a:ext>
            </a:extLst>
          </p:cNvPr>
          <p:cNvGrpSpPr/>
          <p:nvPr/>
        </p:nvGrpSpPr>
        <p:grpSpPr>
          <a:xfrm>
            <a:off x="9908199" y="3843580"/>
            <a:ext cx="1799847" cy="1737360"/>
            <a:chOff x="9908199" y="3843580"/>
            <a:chExt cx="1799847" cy="1737360"/>
          </a:xfrm>
        </p:grpSpPr>
        <p:sp>
          <p:nvSpPr>
            <p:cNvPr id="11" name="Oval 10">
              <a:extLst>
                <a:ext uri="{FF2B5EF4-FFF2-40B4-BE49-F238E27FC236}">
                  <a16:creationId xmlns:a16="http://schemas.microsoft.com/office/drawing/2014/main" id="{3C5015D6-1839-4AFD-AF7A-9FDFBBFA4571}"/>
                </a:ext>
              </a:extLst>
            </p:cNvPr>
            <p:cNvSpPr/>
            <p:nvPr/>
          </p:nvSpPr>
          <p:spPr bwMode="auto">
            <a:xfrm>
              <a:off x="9970686" y="3843580"/>
              <a:ext cx="1737360" cy="17373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zure Machine Learning" title="Azure Machine Learning">
              <a:extLst>
                <a:ext uri="{FF2B5EF4-FFF2-40B4-BE49-F238E27FC236}">
                  <a16:creationId xmlns:a16="http://schemas.microsoft.com/office/drawing/2014/main" id="{AAAA9253-E3E3-499E-A67D-AF352DDE1AA9}"/>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908199" y="4276577"/>
              <a:ext cx="780290" cy="780290"/>
            </a:xfrm>
            <a:prstGeom prst="rect">
              <a:avLst/>
            </a:prstGeom>
          </p:spPr>
        </p:pic>
        <p:pic>
          <p:nvPicPr>
            <p:cNvPr id="14" name="Picture 13" descr="Azure SQL Server Stretch Database" title="Azure SQL Server Stretch Database">
              <a:extLst>
                <a:ext uri="{FF2B5EF4-FFF2-40B4-BE49-F238E27FC236}">
                  <a16:creationId xmlns:a16="http://schemas.microsoft.com/office/drawing/2014/main" id="{04E8843C-68D3-4B48-9801-81E15868785C}"/>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10731444" y="3953227"/>
              <a:ext cx="780290" cy="780290"/>
            </a:xfrm>
            <a:prstGeom prst="rect">
              <a:avLst/>
            </a:prstGeom>
          </p:spPr>
        </p:pic>
        <p:pic>
          <p:nvPicPr>
            <p:cNvPr id="15" name="Picture 14" descr="Power BI" title="Power BI">
              <a:extLst>
                <a:ext uri="{FF2B5EF4-FFF2-40B4-BE49-F238E27FC236}">
                  <a16:creationId xmlns:a16="http://schemas.microsoft.com/office/drawing/2014/main" id="{D2183F3A-F954-4959-951F-51C70959C9CD}"/>
                </a:ext>
              </a:extLst>
            </p:cNvPr>
            <p:cNvPicPr>
              <a:picLocks noChangeAspect="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11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0574196" y="4666722"/>
              <a:ext cx="780290" cy="780290"/>
            </a:xfrm>
            <a:prstGeom prst="rect">
              <a:avLst/>
            </a:prstGeom>
          </p:spPr>
        </p:pic>
      </p:grpSp>
    </p:spTree>
    <p:extLst>
      <p:ext uri="{BB962C8B-B14F-4D97-AF65-F5344CB8AC3E}">
        <p14:creationId xmlns:p14="http://schemas.microsoft.com/office/powerpoint/2010/main" val="347720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quote</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2052030"/>
          </a:xfrm>
        </p:spPr>
        <p:txBody>
          <a:bodyPr>
            <a:normAutofit fontScale="85000" lnSpcReduction="20000"/>
          </a:bodyPr>
          <a:lstStyle/>
          <a:p>
            <a:pPr marL="0" indent="0">
              <a:buNone/>
            </a:pPr>
            <a:r>
              <a:rPr lang="en-US" sz="3600" dirty="0">
                <a:solidFill>
                  <a:schemeClr val="tx1"/>
                </a:solidFill>
              </a:rPr>
              <a:t>“We are flying into the future with Azure, helping our customers more aggressively schedule their travel, and optimize their non-travel time.”</a:t>
            </a:r>
          </a:p>
          <a:p>
            <a:pPr marL="0" indent="0">
              <a:buNone/>
            </a:pPr>
            <a:endParaRPr lang="en-US" sz="3600" dirty="0">
              <a:solidFill>
                <a:schemeClr val="tx1"/>
              </a:solidFill>
            </a:endParaRPr>
          </a:p>
          <a:p>
            <a:pPr marL="0" indent="0" algn="r">
              <a:buNone/>
            </a:pPr>
            <a:r>
              <a:rPr lang="en-US" sz="3600" dirty="0">
                <a:solidFill>
                  <a:schemeClr val="tx1"/>
                </a:solidFill>
              </a:rPr>
              <a:t>- Jack </a:t>
            </a:r>
            <a:r>
              <a:rPr lang="en-US" sz="3600" dirty="0" err="1">
                <a:solidFill>
                  <a:schemeClr val="tx1"/>
                </a:solidFill>
              </a:rPr>
              <a:t>Tradewinds</a:t>
            </a:r>
            <a:r>
              <a:rPr lang="en-US" sz="3600" dirty="0">
                <a:solidFill>
                  <a:schemeClr val="tx1"/>
                </a:solidFill>
              </a:rPr>
              <a:t>, CIO of Margie's Travel</a:t>
            </a:r>
          </a:p>
          <a:p>
            <a:pPr marL="0" indent="0">
              <a:spcAft>
                <a:spcPts val="882"/>
              </a:spcAft>
              <a:buNone/>
            </a:pPr>
            <a:endParaRPr lang="en-US" sz="1800" dirty="0">
              <a:solidFill>
                <a:schemeClr val="tx1"/>
              </a:solidFill>
            </a:endParaRPr>
          </a:p>
        </p:txBody>
      </p:sp>
      <p:pic>
        <p:nvPicPr>
          <p:cNvPr id="5" name="Picture 4" descr="Margie's Travel">
            <a:extLst>
              <a:ext uri="{FF2B5EF4-FFF2-40B4-BE49-F238E27FC236}">
                <a16:creationId xmlns:a16="http://schemas.microsoft.com/office/drawing/2014/main" id="{9A49BE03-58B5-4C2B-A0BC-A71E23E2DE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8139" y="4946408"/>
            <a:ext cx="4215722" cy="1317413"/>
          </a:xfrm>
          <a:prstGeom prst="rect">
            <a:avLst/>
          </a:prstGeom>
        </p:spPr>
      </p:pic>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387227" y="2581528"/>
            <a:ext cx="11655840" cy="3210864"/>
          </a:xfrm>
        </p:spPr>
        <p:txBody>
          <a:bodyPr>
            <a:normAutofit/>
          </a:bodyPr>
          <a:lstStyle/>
          <a:p>
            <a:pPr marL="0" indent="0">
              <a:buNone/>
            </a:pPr>
            <a:r>
              <a:rPr lang="en-US" sz="3600" dirty="0">
                <a:solidFill>
                  <a:schemeClr val="tx1"/>
                </a:solidFill>
              </a:rPr>
              <a:t>Margie's Travel (MT) provides concierge services for business travelers.</a:t>
            </a:r>
          </a:p>
          <a:p>
            <a:pPr marL="0" indent="0">
              <a:buNone/>
            </a:pPr>
            <a:endParaRPr lang="en-US" sz="3600" dirty="0">
              <a:solidFill>
                <a:schemeClr val="tx1"/>
              </a:solidFill>
            </a:endParaRPr>
          </a:p>
          <a:p>
            <a:pPr marL="0" indent="0">
              <a:buNone/>
            </a:pPr>
            <a:r>
              <a:rPr lang="en-US" sz="3600" dirty="0"/>
              <a:t>They are interested in using predictive analytics to differentiate themselves in an increasingly crowded market.</a:t>
            </a:r>
          </a:p>
          <a:p>
            <a:pPr marL="0" indent="0">
              <a:buNone/>
            </a:pPr>
            <a:endParaRPr lang="en-US" sz="3600" dirty="0">
              <a:solidFill>
                <a:schemeClr val="tx1"/>
              </a:solidFill>
            </a:endParaRPr>
          </a:p>
        </p:txBody>
      </p:sp>
      <p:pic>
        <p:nvPicPr>
          <p:cNvPr id="6" name="Picture 5" descr="Margie's Travel">
            <a:extLst>
              <a:ext uri="{FF2B5EF4-FFF2-40B4-BE49-F238E27FC236}">
                <a16:creationId xmlns:a16="http://schemas.microsoft.com/office/drawing/2014/main" id="{206F0ABC-D290-43D6-BF4A-09697B69E1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8139" y="1065608"/>
            <a:ext cx="4215722" cy="1317413"/>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6879552" cy="5193150"/>
          </a:xfrm>
        </p:spPr>
        <p:txBody>
          <a:bodyPr>
            <a:normAutofit/>
          </a:bodyPr>
          <a:lstStyle/>
          <a:p>
            <a:r>
              <a:rPr lang="en-US" sz="3600" dirty="0"/>
              <a:t>Proposed solution to provide flight delay risk assessment to customers</a:t>
            </a:r>
          </a:p>
          <a:p>
            <a:r>
              <a:rPr lang="en-US" sz="3600" dirty="0"/>
              <a:t>Plan to use 30 years of flight delay and weather data</a:t>
            </a:r>
          </a:p>
          <a:p>
            <a:r>
              <a:rPr lang="en-US" sz="3600" dirty="0"/>
              <a:t>Want to pilot the solution internally</a:t>
            </a:r>
          </a:p>
          <a:p>
            <a:endParaRPr lang="en-US" sz="3600" dirty="0"/>
          </a:p>
          <a:p>
            <a:endParaRPr lang="en-US" sz="3600" dirty="0"/>
          </a:p>
        </p:txBody>
      </p:sp>
      <p:pic>
        <p:nvPicPr>
          <p:cNvPr id="10" name="Picture 9" descr="Icons&#10;&#10;An airplane, weather, beaker, and map icon represent the process for combining information to come up with a plan.">
            <a:extLst>
              <a:ext uri="{FF2B5EF4-FFF2-40B4-BE49-F238E27FC236}">
                <a16:creationId xmlns:a16="http://schemas.microsoft.com/office/drawing/2014/main" id="{50E339AD-D17E-415A-AB7C-2BAAE881B17B}"/>
              </a:ext>
            </a:extLst>
          </p:cNvPr>
          <p:cNvPicPr>
            <a:picLocks noChangeAspect="1"/>
          </p:cNvPicPr>
          <p:nvPr/>
        </p:nvPicPr>
        <p:blipFill>
          <a:blip r:embed="rId3"/>
          <a:stretch>
            <a:fillRect/>
          </a:stretch>
        </p:blipFill>
        <p:spPr>
          <a:xfrm>
            <a:off x="7558648" y="328385"/>
            <a:ext cx="3575517" cy="5495936"/>
          </a:xfrm>
          <a:prstGeom prst="rect">
            <a:avLst/>
          </a:prstGeom>
        </p:spPr>
      </p:pic>
    </p:spTree>
    <p:extLst>
      <p:ext uri="{BB962C8B-B14F-4D97-AF65-F5344CB8AC3E}">
        <p14:creationId xmlns:p14="http://schemas.microsoft.com/office/powerpoint/2010/main" val="96569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needs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5376723"/>
          </a:xfrm>
        </p:spPr>
        <p:txBody>
          <a:bodyPr>
            <a:normAutofit/>
          </a:bodyPr>
          <a:lstStyle/>
          <a:p>
            <a:r>
              <a:rPr lang="en-US" sz="3600" dirty="0"/>
              <a:t>Modernize their analytics platform</a:t>
            </a:r>
          </a:p>
          <a:p>
            <a:r>
              <a:rPr lang="en-US" sz="3600" dirty="0"/>
              <a:t>Ability to query data using SQL</a:t>
            </a:r>
          </a:p>
          <a:p>
            <a:r>
              <a:rPr lang="en-US" sz="3600" dirty="0"/>
              <a:t>Load and store all data in Azure</a:t>
            </a:r>
          </a:p>
          <a:p>
            <a:r>
              <a:rPr lang="en-US" sz="3600" dirty="0"/>
              <a:t>Use current weather forecast for flight delay predictions</a:t>
            </a:r>
          </a:p>
          <a:p>
            <a:r>
              <a:rPr lang="en-US" sz="3600" dirty="0"/>
              <a:t>Proof of concept (</a:t>
            </a:r>
            <a:r>
              <a:rPr lang="en-US" sz="3600" dirty="0" err="1"/>
              <a:t>PoC</a:t>
            </a:r>
            <a:r>
              <a:rPr lang="en-US" sz="3600" dirty="0"/>
              <a:t>) machine learning model</a:t>
            </a:r>
          </a:p>
          <a:p>
            <a:r>
              <a:rPr lang="en-US" sz="3600" dirty="0"/>
              <a:t>Web-based visualizations of flight delay predictions</a:t>
            </a:r>
          </a:p>
          <a:p>
            <a:endParaRPr lang="en-US" sz="3600" dirty="0"/>
          </a:p>
          <a:p>
            <a:endParaRPr lang="en-US" sz="3600" dirty="0"/>
          </a:p>
          <a:p>
            <a:endParaRPr lang="en-US" sz="3600" dirty="0"/>
          </a:p>
        </p:txBody>
      </p:sp>
      <p:pic>
        <p:nvPicPr>
          <p:cNvPr id="4" name="Picture 3" descr="Conversation icon&#10;&#10;">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8439911" y="973015"/>
            <a:ext cx="1963104" cy="1885951"/>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How long does it take to create and operationalize a machine learning model?</a:t>
            </a:r>
          </a:p>
          <a:p>
            <a:r>
              <a:rPr lang="en-US" sz="3600" dirty="0"/>
              <a:t>Can we retrain and redeploy our models without breaking clients?</a:t>
            </a:r>
            <a:endParaRPr lang="en-US" sz="3600" dirty="0">
              <a:solidFill>
                <a:schemeClr val="tx1"/>
              </a:solidFill>
            </a:endParaRPr>
          </a:p>
        </p:txBody>
      </p:sp>
      <p:pic>
        <p:nvPicPr>
          <p:cNvPr id="8" name="Graphic 7" descr="Question icon">
            <a:extLst>
              <a:ext uri="{FF2B5EF4-FFF2-40B4-BE49-F238E27FC236}">
                <a16:creationId xmlns:a16="http://schemas.microsoft.com/office/drawing/2014/main" id="{5508FCEA-4F25-40E5-A3C3-FC0A4D66BD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70757" y="990532"/>
            <a:ext cx="1920240" cy="1920240"/>
          </a:xfrm>
          <a:prstGeom prst="rect">
            <a:avLst/>
          </a:prstGeom>
        </p:spPr>
      </p:pic>
      <p:grpSp>
        <p:nvGrpSpPr>
          <p:cNvPr id="11" name="Group 10" descr="Experiment Icon">
            <a:extLst>
              <a:ext uri="{FF2B5EF4-FFF2-40B4-BE49-F238E27FC236}">
                <a16:creationId xmlns:a16="http://schemas.microsoft.com/office/drawing/2014/main" id="{30D30FD4-5265-4D5C-B314-A44E461F4249}"/>
              </a:ext>
            </a:extLst>
          </p:cNvPr>
          <p:cNvGrpSpPr/>
          <p:nvPr/>
        </p:nvGrpSpPr>
        <p:grpSpPr>
          <a:xfrm>
            <a:off x="9770757" y="3531141"/>
            <a:ext cx="1920240" cy="1848256"/>
            <a:chOff x="9770757" y="3531141"/>
            <a:chExt cx="1920240" cy="1848256"/>
          </a:xfrm>
        </p:grpSpPr>
        <p:sp>
          <p:nvSpPr>
            <p:cNvPr id="12" name="Rectangle 11">
              <a:extLst>
                <a:ext uri="{FF2B5EF4-FFF2-40B4-BE49-F238E27FC236}">
                  <a16:creationId xmlns:a16="http://schemas.microsoft.com/office/drawing/2014/main" id="{5AB4ED16-9CD3-4186-ABCF-133639251031}"/>
                </a:ext>
              </a:extLst>
            </p:cNvPr>
            <p:cNvSpPr/>
            <p:nvPr/>
          </p:nvSpPr>
          <p:spPr bwMode="auto">
            <a:xfrm>
              <a:off x="9770757" y="3531141"/>
              <a:ext cx="1920240" cy="184825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Machine Learning icon" title="Machine Learning icon">
              <a:extLst>
                <a:ext uri="{FF2B5EF4-FFF2-40B4-BE49-F238E27FC236}">
                  <a16:creationId xmlns:a16="http://schemas.microsoft.com/office/drawing/2014/main" id="{5EDC4D1E-C27C-47FE-A8A8-2A3C364BC6B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0637" y="3729473"/>
              <a:ext cx="1440480" cy="1440480"/>
            </a:xfrm>
            <a:prstGeom prst="rect">
              <a:avLst/>
            </a:prstGeom>
            <a:solidFill>
              <a:schemeClr val="tx1"/>
            </a:solidFill>
            <a:ln>
              <a:noFill/>
            </a:ln>
          </p:spPr>
        </p:pic>
      </p:gr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t>What are the options for running SQL on Hadoop solutions in Azure?</a:t>
            </a:r>
            <a:endParaRPr lang="en-US" sz="3600" dirty="0">
              <a:solidFill>
                <a:schemeClr val="tx1"/>
              </a:solidFill>
            </a:endParaRPr>
          </a:p>
          <a:p>
            <a:r>
              <a:rPr lang="en-US" sz="3600" dirty="0"/>
              <a:t>Does Azure offer anything to speed up querying files in HDFS?</a:t>
            </a:r>
          </a:p>
          <a:p>
            <a:r>
              <a:rPr lang="en-US" sz="3600" dirty="0"/>
              <a:t>Can our users sign in with Azure AD, and can we require two-factor authentication, restrict access based on user, sign-in location, time of day, and detected suspicious activity?</a:t>
            </a:r>
          </a:p>
        </p:txBody>
      </p:sp>
      <p:pic>
        <p:nvPicPr>
          <p:cNvPr id="6" name="Graphic 5" descr="Question icon">
            <a:extLst>
              <a:ext uri="{FF2B5EF4-FFF2-40B4-BE49-F238E27FC236}">
                <a16:creationId xmlns:a16="http://schemas.microsoft.com/office/drawing/2014/main" id="{E0B54296-717F-4C9D-B30C-5394DF0694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652" y="1189176"/>
            <a:ext cx="1920240" cy="1920240"/>
          </a:xfrm>
          <a:prstGeom prst="rect">
            <a:avLst/>
          </a:prstGeom>
        </p:spPr>
      </p:pic>
      <p:pic>
        <p:nvPicPr>
          <p:cNvPr id="5" name="Picture 4" descr="github with SQL icon&#10;&#10;">
            <a:extLst>
              <a:ext uri="{FF2B5EF4-FFF2-40B4-BE49-F238E27FC236}">
                <a16:creationId xmlns:a16="http://schemas.microsoft.com/office/drawing/2014/main" id="{4FA669C8-635A-407E-9223-1BB9ECDDC3FE}"/>
              </a:ext>
            </a:extLst>
          </p:cNvPr>
          <p:cNvPicPr>
            <a:picLocks noChangeAspect="1"/>
          </p:cNvPicPr>
          <p:nvPr/>
        </p:nvPicPr>
        <p:blipFill>
          <a:blip r:embed="rId5"/>
          <a:stretch>
            <a:fillRect/>
          </a:stretch>
        </p:blipFill>
        <p:spPr>
          <a:xfrm>
            <a:off x="9414451" y="3360148"/>
            <a:ext cx="2598643" cy="2598643"/>
          </a:xfrm>
          <a:prstGeom prst="rect">
            <a:avLst/>
          </a:prstGeom>
        </p:spPr>
      </p:pic>
    </p:spTree>
    <p:extLst>
      <p:ext uri="{BB962C8B-B14F-4D97-AF65-F5344CB8AC3E}">
        <p14:creationId xmlns:p14="http://schemas.microsoft.com/office/powerpoint/2010/main" val="172966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endParaRPr lang="en-US" sz="3600" dirty="0"/>
          </a:p>
          <a:p>
            <a:r>
              <a:rPr lang="en-US" sz="3600" dirty="0"/>
              <a:t>Is Azure Data Lake a good fit for our </a:t>
            </a:r>
            <a:r>
              <a:rPr lang="en-US" sz="3600" dirty="0" err="1"/>
              <a:t>PoC</a:t>
            </a:r>
            <a:r>
              <a:rPr lang="en-US" sz="3600" dirty="0"/>
              <a:t>?</a:t>
            </a:r>
          </a:p>
          <a:p>
            <a:r>
              <a:rPr lang="en-US" sz="3600" dirty="0"/>
              <a:t>What data visualization tools are available on Azure? Can access to these be managed with Active Directory? </a:t>
            </a:r>
          </a:p>
          <a:p>
            <a:r>
              <a:rPr lang="en-US" sz="3600" dirty="0"/>
              <a:t>Is Azure Databricks our only option for running SQL on Hadoop solutions in Azure?</a:t>
            </a:r>
          </a:p>
          <a:p>
            <a:r>
              <a:rPr lang="en-US" sz="3600" dirty="0"/>
              <a:t>We are hiring a data scientist who prefers </a:t>
            </a:r>
            <a:r>
              <a:rPr lang="en-US" sz="3600" dirty="0" err="1"/>
              <a:t>MLflow</a:t>
            </a:r>
            <a:r>
              <a:rPr lang="en-US" sz="3600" dirty="0"/>
              <a:t> for model training and metrics. Can you support this?</a:t>
            </a:r>
          </a:p>
          <a:p>
            <a:endParaRPr lang="en-US" sz="3600" dirty="0"/>
          </a:p>
          <a:p>
            <a:endParaRPr lang="en-US" sz="3600" dirty="0">
              <a:solidFill>
                <a:schemeClr val="tx1"/>
              </a:solidFill>
            </a:endParaRPr>
          </a:p>
        </p:txBody>
      </p:sp>
      <p:pic>
        <p:nvPicPr>
          <p:cNvPr id="5" name="Picture 4" descr="Question icon&#10;&#10;">
            <a:extLst>
              <a:ext uri="{FF2B5EF4-FFF2-40B4-BE49-F238E27FC236}">
                <a16:creationId xmlns:a16="http://schemas.microsoft.com/office/drawing/2014/main" id="{AD6E2D53-4A97-453B-8149-072441C0BBD3}"/>
              </a:ext>
            </a:extLst>
          </p:cNvPr>
          <p:cNvPicPr>
            <a:picLocks noChangeAspect="1"/>
          </p:cNvPicPr>
          <p:nvPr/>
        </p:nvPicPr>
        <p:blipFill>
          <a:blip r:embed="rId3"/>
          <a:stretch>
            <a:fillRect/>
          </a:stretch>
        </p:blipFill>
        <p:spPr>
          <a:xfrm>
            <a:off x="9753652" y="829302"/>
            <a:ext cx="1999195" cy="1999195"/>
          </a:xfrm>
          <a:prstGeom prst="rect">
            <a:avLst/>
          </a:prstGeom>
        </p:spPr>
      </p:pic>
      <p:grpSp>
        <p:nvGrpSpPr>
          <p:cNvPr id="4" name="Group 3" descr="Data visualization tools include Azure SQL Server Stretch Database, Azure Machine Learning, and Power BI." title="Data visualization tools">
            <a:extLst>
              <a:ext uri="{FF2B5EF4-FFF2-40B4-BE49-F238E27FC236}">
                <a16:creationId xmlns:a16="http://schemas.microsoft.com/office/drawing/2014/main" id="{84E42A71-770F-4165-812D-83DCB2DD76B1}"/>
              </a:ext>
            </a:extLst>
          </p:cNvPr>
          <p:cNvGrpSpPr/>
          <p:nvPr/>
        </p:nvGrpSpPr>
        <p:grpSpPr>
          <a:xfrm>
            <a:off x="9908199" y="3843580"/>
            <a:ext cx="1799847" cy="1737360"/>
            <a:chOff x="9908199" y="3843580"/>
            <a:chExt cx="1799847" cy="1737360"/>
          </a:xfrm>
        </p:grpSpPr>
        <p:sp>
          <p:nvSpPr>
            <p:cNvPr id="12" name="Oval 11" descr="Decorative icon" title="decorative icon">
              <a:extLst>
                <a:ext uri="{FF2B5EF4-FFF2-40B4-BE49-F238E27FC236}">
                  <a16:creationId xmlns:a16="http://schemas.microsoft.com/office/drawing/2014/main" id="{908EC09F-E0C9-4D27-9787-CAA5DF5E5954}"/>
                </a:ext>
              </a:extLst>
            </p:cNvPr>
            <p:cNvSpPr/>
            <p:nvPr/>
          </p:nvSpPr>
          <p:spPr bwMode="auto">
            <a:xfrm>
              <a:off x="9970686" y="3843580"/>
              <a:ext cx="1737360" cy="17373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Azure Machine Learning" title="Azure Machine Learning">
              <a:extLst>
                <a:ext uri="{FF2B5EF4-FFF2-40B4-BE49-F238E27FC236}">
                  <a16:creationId xmlns:a16="http://schemas.microsoft.com/office/drawing/2014/main" id="{32DDFC9D-1FCE-4227-AC9E-F9B58AC433EB}"/>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908199" y="4276577"/>
              <a:ext cx="780290" cy="780290"/>
            </a:xfrm>
            <a:prstGeom prst="rect">
              <a:avLst/>
            </a:prstGeom>
          </p:spPr>
        </p:pic>
        <p:pic>
          <p:nvPicPr>
            <p:cNvPr id="10" name="Picture 9" descr="Azure SQL Server Stretch Database" title="Azure SQL Server Stretch Database">
              <a:extLst>
                <a:ext uri="{FF2B5EF4-FFF2-40B4-BE49-F238E27FC236}">
                  <a16:creationId xmlns:a16="http://schemas.microsoft.com/office/drawing/2014/main" id="{ABF6B4B3-4ED5-4349-98D9-3550CEF1E41E}"/>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10731444" y="3953227"/>
              <a:ext cx="780290" cy="780290"/>
            </a:xfrm>
            <a:prstGeom prst="rect">
              <a:avLst/>
            </a:prstGeom>
          </p:spPr>
        </p:pic>
        <p:pic>
          <p:nvPicPr>
            <p:cNvPr id="6" name="Picture 5" descr="Power BI logo&#10;&#10;">
              <a:extLst>
                <a:ext uri="{FF2B5EF4-FFF2-40B4-BE49-F238E27FC236}">
                  <a16:creationId xmlns:a16="http://schemas.microsoft.com/office/drawing/2014/main" id="{B46048EA-47DC-4BCC-8EAB-C1B0884DFF86}"/>
                </a:ext>
              </a:extLst>
            </p:cNvPr>
            <p:cNvPicPr>
              <a:picLocks noChangeAspect="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11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0574196" y="4666722"/>
              <a:ext cx="780290" cy="780290"/>
            </a:xfrm>
            <a:prstGeom prst="rect">
              <a:avLst/>
            </a:prstGeom>
          </p:spPr>
        </p:pic>
      </p:grpSp>
    </p:spTree>
    <p:extLst>
      <p:ext uri="{BB962C8B-B14F-4D97-AF65-F5344CB8AC3E}">
        <p14:creationId xmlns:p14="http://schemas.microsoft.com/office/powerpoint/2010/main" val="10252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6359</Words>
  <Application>Microsoft Office PowerPoint</Application>
  <PresentationFormat>Widescreen</PresentationFormat>
  <Paragraphs>400</Paragraphs>
  <Slides>31</Slides>
  <Notes>31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31</vt:i4>
      </vt:variant>
    </vt:vector>
  </HeadingPairs>
  <TitlesOfParts>
    <vt:vector size="40" baseType="lpstr">
      <vt:lpstr>Arial</vt:lpstr>
      <vt:lpstr>Calibri</vt:lpstr>
      <vt:lpstr>Consolas</vt:lpstr>
      <vt:lpstr>Segoe UI</vt:lpstr>
      <vt:lpstr>Segoe UI Light</vt:lpstr>
      <vt:lpstr>Segoe UI Semilight</vt:lpstr>
      <vt:lpstr>Wingdings</vt:lpstr>
      <vt:lpstr>2_Server and Cloud 2013</vt:lpstr>
      <vt:lpstr>C+E Readiness Template</vt:lpstr>
      <vt:lpstr>Big data analytics and visualization</vt:lpstr>
      <vt:lpstr>Abstract and learning objectives</vt:lpstr>
      <vt:lpstr>Step 1: Review the customer case study</vt:lpstr>
      <vt:lpstr>Customer situation </vt:lpstr>
      <vt:lpstr>Customer situation - 2 </vt:lpstr>
      <vt:lpstr>Customer needs </vt:lpstr>
      <vt:lpstr>Customer objections </vt:lpstr>
      <vt:lpstr>Customer objections - 2 </vt:lpstr>
      <vt:lpstr>Customer objections - 3 </vt:lpstr>
      <vt:lpstr>Common scenarios </vt:lpstr>
      <vt:lpstr>Step 2: Design the solution</vt:lpstr>
      <vt:lpstr>Step 3: Present the solution</vt:lpstr>
      <vt:lpstr>Wrap-up</vt:lpstr>
      <vt:lpstr>Preferred target audience </vt:lpstr>
      <vt:lpstr>Preferred solution </vt:lpstr>
      <vt:lpstr>Preferred solution - 2 </vt:lpstr>
      <vt:lpstr>Preferred solution - 3 </vt:lpstr>
      <vt:lpstr>Preferred solution - 4 </vt:lpstr>
      <vt:lpstr>Preferred solution - 5 </vt:lpstr>
      <vt:lpstr>Preferred solution - 6 </vt:lpstr>
      <vt:lpstr>Preferred solution - 7 </vt:lpstr>
      <vt:lpstr>Preferred solution - 8 </vt:lpstr>
      <vt:lpstr>Preferred solution - 9 </vt:lpstr>
      <vt:lpstr>Preferred solution - 10 </vt:lpstr>
      <vt:lpstr>Preferred solution - 11 </vt:lpstr>
      <vt:lpstr>Preferred solution - 12 </vt:lpstr>
      <vt:lpstr>Customer objections review </vt:lpstr>
      <vt:lpstr>Customer objections review - 2 </vt:lpstr>
      <vt:lpstr>Customer objections review - 3 </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2021-11-13T12:40:15Z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2018-05-04T18:16:57.0518882Z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